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8"/>
  </p:notesMasterIdLst>
  <p:handoutMasterIdLst>
    <p:handoutMasterId r:id="rId9"/>
  </p:handoutMasterIdLst>
  <p:sldIdLst>
    <p:sldId id="300" r:id="rId2"/>
    <p:sldId id="256" r:id="rId3"/>
    <p:sldId id="315" r:id="rId4"/>
    <p:sldId id="316" r:id="rId5"/>
    <p:sldId id="317" r:id="rId6"/>
    <p:sldId id="298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C7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89565" autoAdjust="0"/>
  </p:normalViewPr>
  <p:slideViewPr>
    <p:cSldViewPr>
      <p:cViewPr varScale="1">
        <p:scale>
          <a:sx n="63" d="100"/>
          <a:sy n="63" d="100"/>
        </p:scale>
        <p:origin x="130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D7E318C-45AB-4135-ABCB-46D59D8CC806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23F59F7-D568-44BB-AAF0-08289A88C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555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8867A4-DEAC-4D46-A6D8-E634381C73E3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9D04B07-70A5-4E49-9DB6-306BA61BC4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415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</a:t>
            </a:r>
            <a:r>
              <a:rPr lang="en-US" baseline="0" dirty="0" smtClean="0"/>
              <a:t> begin presentations with the new logo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04B07-70A5-4E49-9DB6-306BA61BC46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924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 smtClean="0"/>
              <a:t>TITLE: </a:t>
            </a:r>
          </a:p>
          <a:p>
            <a:r>
              <a:rPr lang="en-US" baseline="0" dirty="0" smtClean="0"/>
              <a:t>font: Calibri Light Headings (all caps); Bold</a:t>
            </a:r>
          </a:p>
          <a:p>
            <a:r>
              <a:rPr lang="en-US" baseline="0" dirty="0" smtClean="0"/>
              <a:t>font size: lg. depending on length 50/60 pt. </a:t>
            </a:r>
          </a:p>
          <a:p>
            <a:r>
              <a:rPr lang="en-US" baseline="0" dirty="0" smtClean="0"/>
              <a:t>color: Black &amp; Gray (Black, Text 1 Lighter 35%)</a:t>
            </a:r>
          </a:p>
          <a:p>
            <a:endParaRPr lang="en-US" baseline="0" dirty="0" smtClean="0"/>
          </a:p>
          <a:p>
            <a:r>
              <a:rPr lang="en-US" baseline="0" dirty="0" smtClean="0"/>
              <a:t>Subheading: </a:t>
            </a:r>
          </a:p>
          <a:p>
            <a:r>
              <a:rPr lang="en-US" baseline="0" dirty="0" smtClean="0"/>
              <a:t>Part 1 (ACPSD): Font: Calibri Light (Headings) All Caps, Light Green, 24 pt.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Part 2 (DATE): Font: Calibri Light (Headings) Small Caps, Gray (Black, Text 1 Lighter 35%)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04B07-70A5-4E49-9DB6-306BA61BC46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913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04B07-70A5-4E49-9DB6-306BA61BC46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119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04B07-70A5-4E49-9DB6-306BA61BC46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055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</a:t>
            </a:r>
            <a:r>
              <a:rPr lang="en-US" baseline="0" dirty="0" smtClean="0"/>
              <a:t> end presentations with the new logo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04B07-70A5-4E49-9DB6-306BA61BC46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095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47EB-8116-45F6-8B11-A4B162AEFB8A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56201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EF7F-6807-4A8F-A931-61A0E7554D5E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6533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27DD-1D09-4648-83F7-6D212662A3D1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7479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EB1A5-2F93-48CC-AA7E-6B50DBC3FD24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9614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A23A-5753-4BB3-8FEB-658D08CFA62F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35635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A9A89-88B8-4294-933C-D03A7C610854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5870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9E43-3F19-4464-8ED8-BF77D1273DA4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9951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8C63-3A7D-442E-886A-B1BC4B5A89F5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8594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4AC8-23AC-4257-8B41-FCD02F05A4E9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2589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D8661E4-FE41-41F1-96A1-453F020A094E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2581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AD34-9A6B-4221-A665-E11910C51C70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4725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A8202F1-2E0B-4239-80FB-76DF0497E437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891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ransition spd="slow">
    <p:randomBar dir="vert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2400"/>
            <a:ext cx="7486650" cy="598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50265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458200" cy="4343400"/>
          </a:xfrm>
        </p:spPr>
        <p:txBody>
          <a:bodyPr>
            <a:normAutofit/>
          </a:bodyPr>
          <a:lstStyle/>
          <a:p>
            <a:r>
              <a:rPr lang="en-US" sz="6600" b="1" spc="300" dirty="0" smtClean="0">
                <a:solidFill>
                  <a:schemeClr val="tx1"/>
                </a:solidFill>
              </a:rPr>
              <a:t>Code of Conduct Updates</a:t>
            </a:r>
            <a:endParaRPr lang="en-US" sz="6600" b="1" spc="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28600" y="4724400"/>
            <a:ext cx="8785860" cy="11430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b="1" spc="0" dirty="0" smtClean="0">
                <a:solidFill>
                  <a:srgbClr val="92D050"/>
                </a:solidFill>
              </a:rPr>
              <a:t>AIKEN COUNTY PUBLIC SCHOOL DISTRICT </a:t>
            </a:r>
            <a:r>
              <a:rPr lang="en-US" cap="small" spc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June 13, 2017</a:t>
            </a:r>
          </a:p>
          <a:p>
            <a:pPr algn="ctr">
              <a:lnSpc>
                <a:spcPct val="100000"/>
              </a:lnSpc>
            </a:pPr>
            <a:endParaRPr lang="en-US" cap="small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6716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Additions After the First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174066"/>
          </a:xfrm>
        </p:spPr>
        <p:txBody>
          <a:bodyPr>
            <a:normAutofit fontScale="4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200" dirty="0"/>
              <a:t> </a:t>
            </a:r>
            <a:r>
              <a:rPr lang="en-US" sz="4200" dirty="0" smtClean="0"/>
              <a:t>Addition of “Exemptions </a:t>
            </a:r>
            <a:r>
              <a:rPr lang="en-US" sz="4200" dirty="0"/>
              <a:t>to the dress code may be made by the principal in certain religious or medical </a:t>
            </a:r>
            <a:r>
              <a:rPr lang="en-US" sz="4200" dirty="0" smtClean="0"/>
              <a:t>circumstances” to the dress code.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200" dirty="0" smtClean="0"/>
              <a:t> Addition of “</a:t>
            </a:r>
            <a:r>
              <a:rPr lang="en-US" sz="4200" dirty="0"/>
              <a:t>(including school safety equipment</a:t>
            </a:r>
            <a:r>
              <a:rPr lang="en-US" sz="4200" dirty="0" smtClean="0"/>
              <a:t>)” to Level II (Disruptive Conduct) offense Willful Destruction of School Property.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200" b="1" dirty="0"/>
              <a:t>Refusal to Obey/Defiance</a:t>
            </a:r>
            <a:r>
              <a:rPr lang="en-US" sz="4200" dirty="0"/>
              <a:t>: Refusal to comply with established rules; disobedience or defiance of reasonable requests made by school personnel, chaperones/volunteers, or law enforcement officers. Refusal to accept consequences such as after school detention or failing to report to in school suspension.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200" b="1" dirty="0" smtClean="0"/>
              <a:t>Insubordination</a:t>
            </a:r>
            <a:r>
              <a:rPr lang="en-US" sz="4200" dirty="0"/>
              <a:t>: Failure to respond appropriately to written or verbal directions given by school personnel, chaperones/ volunteers, or law enforcement officers is considered insubordination. refusal to complete assignments, refusal to participate in school activities. </a:t>
            </a:r>
          </a:p>
          <a:p>
            <a:r>
              <a:rPr lang="en-US" dirty="0"/>
              <a:t> 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297" y="6364181"/>
            <a:ext cx="9211854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018153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Additions After the First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Hit/Kick/Push</a:t>
            </a:r>
            <a:r>
              <a:rPr lang="en-US" sz="2400" dirty="0"/>
              <a:t>: Silly horseplay, playful grabbing, pinching, nonaggressive punching or slapping, chasing, shoving. "Not keeping hands/feet to self." Shoving match, slapping, or other such low impact incident not severe enough to constitute a fight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Fighting</a:t>
            </a:r>
            <a:r>
              <a:rPr lang="en-US" sz="2400" dirty="0"/>
              <a:t>: Actions involving serious physical contact where injury may occur. Two or more parties striking each other with the intent to cause bodily harm. A student who is assaulted and retaliates by hitting, striking, or kicking, may be disciplined for fighting.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Physical </a:t>
            </a:r>
            <a:r>
              <a:rPr lang="en-US" sz="2400" b="1" dirty="0"/>
              <a:t>Altercation</a:t>
            </a:r>
            <a:r>
              <a:rPr lang="en-US" sz="2400" dirty="0"/>
              <a:t>: Any physical contact occurring with the intent to cause discomfort or an incidence of slight physical contact will constitute an altercation between students. Physical contact of a threatening or provoking nature to another student.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0575" y="6364181"/>
            <a:ext cx="9211854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021490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Additions After the First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Other Offenses</a:t>
            </a:r>
            <a:r>
              <a:rPr lang="en-US" sz="2400" dirty="0"/>
              <a:t>: Problem behavior not specifically listed or defined in the student code of conduct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Facsimile/Imitation </a:t>
            </a:r>
            <a:r>
              <a:rPr lang="en-US" sz="2400" b="1" dirty="0"/>
              <a:t>Drugs</a:t>
            </a:r>
            <a:r>
              <a:rPr lang="en-US" sz="2400" dirty="0"/>
              <a:t> - A pill, capsule, tablet, or other item which is </a:t>
            </a:r>
            <a:r>
              <a:rPr lang="en-US" sz="2400" b="1" dirty="0"/>
              <a:t>not</a:t>
            </a:r>
            <a:r>
              <a:rPr lang="en-US" sz="2400" dirty="0"/>
              <a:t> a controlled substance, an alcoholic beverage, or marijuana, but which by appearance, including color, shape, size, marking or package, or by representations made, is intended to lead a person to believe that such a pill, capsule, tablet, or other item is a controlled substance, an alcoholic beverage, or marijuana.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Assault</a:t>
            </a:r>
            <a:r>
              <a:rPr lang="en-US" sz="2400" dirty="0" smtClean="0"/>
              <a:t> </a:t>
            </a:r>
            <a:r>
              <a:rPr lang="en-US" sz="2400" dirty="0"/>
              <a:t>- An actual offensive and intentional touching or striking of an individual, without use of a dangerous object or weapon, against his or her will, causing or intending to cause bodily harm.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Unauthorized Use </a:t>
            </a:r>
            <a:r>
              <a:rPr lang="en-US" sz="2400" b="1" dirty="0"/>
              <a:t>of </a:t>
            </a:r>
            <a:r>
              <a:rPr lang="en-US" sz="2400" b="1" dirty="0" smtClean="0"/>
              <a:t>School </a:t>
            </a:r>
            <a:r>
              <a:rPr lang="en-US" sz="2400" b="1" dirty="0"/>
              <a:t>Equipment </a:t>
            </a:r>
            <a:r>
              <a:rPr lang="en-US" sz="2400" dirty="0"/>
              <a:t>- Low-intensity misuse of property; tampering with equipment/impairing its usefulness. Tampering with a computer's settings;  Using staff copy equipment; using vending machines not allowed for student use.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068" y="6358738"/>
            <a:ext cx="9211854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522790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2400"/>
            <a:ext cx="7486650" cy="598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54911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7362</TotalTime>
  <Words>554</Words>
  <Application>Microsoft Office PowerPoint</Application>
  <PresentationFormat>On-screen Show (4:3)</PresentationFormat>
  <Paragraphs>37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Retrospect</vt:lpstr>
      <vt:lpstr>PowerPoint Presentation</vt:lpstr>
      <vt:lpstr>Code of Conduct Updates</vt:lpstr>
      <vt:lpstr>Additions After the First Reading</vt:lpstr>
      <vt:lpstr>Additions After the First Reading</vt:lpstr>
      <vt:lpstr>Additions After the First Reading</vt:lpstr>
      <vt:lpstr>PowerPoint Presentation</vt:lpstr>
    </vt:vector>
  </TitlesOfParts>
  <Company>ACS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STUDY –  2015-16 BUDGET</dc:title>
  <dc:creator>Tray Traxler</dc:creator>
  <cp:lastModifiedBy>Vicky Durden</cp:lastModifiedBy>
  <cp:revision>285</cp:revision>
  <cp:lastPrinted>2017-05-18T20:20:13Z</cp:lastPrinted>
  <dcterms:created xsi:type="dcterms:W3CDTF">2015-01-14T14:07:42Z</dcterms:created>
  <dcterms:modified xsi:type="dcterms:W3CDTF">2017-06-13T12:52:26Z</dcterms:modified>
</cp:coreProperties>
</file>