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notesMasterIdLst>
    <p:notesMasterId r:id="rId7"/>
  </p:notesMasterIdLst>
  <p:handoutMasterIdLst>
    <p:handoutMasterId r:id="rId8"/>
  </p:handoutMasterIdLst>
  <p:sldIdLst>
    <p:sldId id="256" r:id="rId2"/>
    <p:sldId id="300" r:id="rId3"/>
    <p:sldId id="313" r:id="rId4"/>
    <p:sldId id="307" r:id="rId5"/>
    <p:sldId id="317"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C7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55" autoAdjust="0"/>
    <p:restoredTop sz="89565" autoAdjust="0"/>
  </p:normalViewPr>
  <p:slideViewPr>
    <p:cSldViewPr>
      <p:cViewPr>
        <p:scale>
          <a:sx n="68" d="100"/>
          <a:sy n="68" d="100"/>
        </p:scale>
        <p:origin x="-1272" y="5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3D7E318C-45AB-4135-ABCB-46D59D8CC806}" type="datetimeFigureOut">
              <a:rPr lang="en-US" smtClean="0"/>
              <a:t>1/22/2017</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23F59F7-D568-44BB-AAF0-08289A88C5A6}" type="slidenum">
              <a:rPr lang="en-US" smtClean="0"/>
              <a:t>‹#›</a:t>
            </a:fld>
            <a:endParaRPr lang="en-US" dirty="0"/>
          </a:p>
        </p:txBody>
      </p:sp>
    </p:spTree>
    <p:extLst>
      <p:ext uri="{BB962C8B-B14F-4D97-AF65-F5344CB8AC3E}">
        <p14:creationId xmlns:p14="http://schemas.microsoft.com/office/powerpoint/2010/main" val="38275558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98867A4-DEAC-4D46-A6D8-E634381C73E3}" type="datetimeFigureOut">
              <a:rPr lang="en-US" smtClean="0"/>
              <a:t>1/22/2017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9D04B07-70A5-4E49-9DB6-306BA61BC46E}" type="slidenum">
              <a:rPr lang="en-US" smtClean="0"/>
              <a:t>‹#›</a:t>
            </a:fld>
            <a:endParaRPr lang="en-US" dirty="0"/>
          </a:p>
        </p:txBody>
      </p:sp>
    </p:spTree>
    <p:extLst>
      <p:ext uri="{BB962C8B-B14F-4D97-AF65-F5344CB8AC3E}">
        <p14:creationId xmlns:p14="http://schemas.microsoft.com/office/powerpoint/2010/main" val="3065415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**It’s not really this complicated, just erase all but one letter and enter your own info (then erase that first letter). But if you’re curious and want to play around with the presentation, the below is the guide: </a:t>
            </a:r>
          </a:p>
          <a:p>
            <a:endParaRPr lang="en-US" b="1" baseline="0" dirty="0" smtClean="0"/>
          </a:p>
          <a:p>
            <a:r>
              <a:rPr lang="en-US" b="1" baseline="0" dirty="0" smtClean="0"/>
              <a:t>TITLE: </a:t>
            </a:r>
          </a:p>
          <a:p>
            <a:r>
              <a:rPr lang="en-US" baseline="0" dirty="0" smtClean="0"/>
              <a:t>font: Calibri Light Headings (all caps); Bold</a:t>
            </a:r>
          </a:p>
          <a:p>
            <a:r>
              <a:rPr lang="en-US" baseline="0" dirty="0" smtClean="0"/>
              <a:t>font size: lg. depending on length 50/60 pt. </a:t>
            </a:r>
          </a:p>
          <a:p>
            <a:r>
              <a:rPr lang="en-US" baseline="0" dirty="0" smtClean="0"/>
              <a:t>color: Black &amp; Gray (Black, Text 1 Lighter 35%)</a:t>
            </a:r>
          </a:p>
          <a:p>
            <a:endParaRPr lang="en-US" baseline="0" dirty="0" smtClean="0"/>
          </a:p>
          <a:p>
            <a:r>
              <a:rPr lang="en-US" baseline="0" dirty="0" smtClean="0"/>
              <a:t>Subheading: </a:t>
            </a:r>
          </a:p>
          <a:p>
            <a:r>
              <a:rPr lang="en-US" baseline="0" dirty="0" smtClean="0"/>
              <a:t>Part 1 (ACPSD): Font: Calibri Light (Headings) All Caps, Light Green, 24 pt.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Part 2 (DATE): Font: Calibri Light (Headings) Small Caps, Gray (Black, Text 1 Lighter 35%)</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39D04B07-70A5-4E49-9DB6-306BA61BC46E}" type="slidenum">
              <a:rPr lang="en-US" smtClean="0"/>
              <a:t>1</a:t>
            </a:fld>
            <a:endParaRPr lang="en-US" dirty="0"/>
          </a:p>
        </p:txBody>
      </p:sp>
    </p:spTree>
    <p:extLst>
      <p:ext uri="{BB962C8B-B14F-4D97-AF65-F5344CB8AC3E}">
        <p14:creationId xmlns:p14="http://schemas.microsoft.com/office/powerpoint/2010/main" val="3024913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2</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3</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4</a:t>
            </a:fld>
            <a:endParaRPr lang="en-US" dirty="0"/>
          </a:p>
        </p:txBody>
      </p:sp>
    </p:spTree>
    <p:extLst>
      <p:ext uri="{BB962C8B-B14F-4D97-AF65-F5344CB8AC3E}">
        <p14:creationId xmlns:p14="http://schemas.microsoft.com/office/powerpoint/2010/main" val="1124338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smtClean="0">
                <a:solidFill>
                  <a:schemeClr val="tx1">
                    <a:lumMod val="65000"/>
                    <a:lumOff val="35000"/>
                  </a:schemeClr>
                </a:solidFill>
              </a:rPr>
              <a:t>Title: </a:t>
            </a:r>
          </a:p>
          <a:p>
            <a:r>
              <a:rPr lang="en-US" sz="1200" dirty="0" smtClean="0">
                <a:solidFill>
                  <a:schemeClr val="tx1">
                    <a:lumMod val="65000"/>
                    <a:lumOff val="35000"/>
                  </a:schemeClr>
                </a:solidFill>
              </a:rPr>
              <a:t>Font: Calibri Light (Headings)</a:t>
            </a:r>
            <a:endParaRPr lang="en-US" sz="1200" baseline="0" dirty="0" smtClean="0">
              <a:solidFill>
                <a:schemeClr val="tx1">
                  <a:lumMod val="65000"/>
                  <a:lumOff val="35000"/>
                </a:schemeClr>
              </a:solidFill>
            </a:endParaRPr>
          </a:p>
          <a:p>
            <a:r>
              <a:rPr lang="en-US" sz="1200" baseline="0" dirty="0" smtClean="0">
                <a:solidFill>
                  <a:schemeClr val="tx1">
                    <a:lumMod val="65000"/>
                    <a:lumOff val="35000"/>
                  </a:schemeClr>
                </a:solidFill>
              </a:rPr>
              <a:t>Size: about 5</a:t>
            </a:r>
            <a:r>
              <a:rPr lang="en-US" sz="1200" dirty="0" smtClean="0">
                <a:solidFill>
                  <a:schemeClr val="tx1">
                    <a:lumMod val="65000"/>
                    <a:lumOff val="35000"/>
                  </a:schemeClr>
                </a:solidFill>
              </a:rPr>
              <a:t>4+ pt.,</a:t>
            </a:r>
            <a:r>
              <a:rPr lang="en-US" sz="1200" baseline="0" dirty="0" smtClean="0">
                <a:solidFill>
                  <a:schemeClr val="tx1">
                    <a:lumMod val="65000"/>
                    <a:lumOff val="35000"/>
                  </a:schemeClr>
                </a:solidFill>
              </a:rPr>
              <a:t> depending on length</a:t>
            </a:r>
          </a:p>
          <a:p>
            <a:r>
              <a:rPr lang="en-US" sz="1200" baseline="0" dirty="0" smtClean="0">
                <a:solidFill>
                  <a:schemeClr val="tx1">
                    <a:lumMod val="65000"/>
                    <a:lumOff val="35000"/>
                  </a:schemeClr>
                </a:solidFill>
              </a:rPr>
              <a:t>	I use “AV” to increase the space between letters to as loose as possible.</a:t>
            </a:r>
          </a:p>
          <a:p>
            <a:endParaRPr lang="en-US" sz="1200" b="1" baseline="0" dirty="0" smtClean="0">
              <a:solidFill>
                <a:schemeClr val="tx1">
                  <a:lumMod val="65000"/>
                  <a:lumOff val="35000"/>
                </a:schemeClr>
              </a:solidFill>
            </a:endParaRPr>
          </a:p>
          <a:p>
            <a:r>
              <a:rPr lang="en-US" sz="1200" b="1" baseline="0" dirty="0" smtClean="0">
                <a:solidFill>
                  <a:schemeClr val="tx1">
                    <a:lumMod val="65000"/>
                    <a:lumOff val="35000"/>
                  </a:schemeClr>
                </a:solidFill>
              </a:rPr>
              <a:t>Section Content: </a:t>
            </a:r>
          </a:p>
          <a:p>
            <a:r>
              <a:rPr lang="en-US" dirty="0" smtClean="0"/>
              <a:t>Font: Californian 20+ size, black </a:t>
            </a:r>
          </a:p>
          <a:p>
            <a:r>
              <a:rPr lang="en-US" dirty="0" smtClean="0"/>
              <a:t>Color: Light</a:t>
            </a:r>
            <a:r>
              <a:rPr lang="en-US" baseline="0" dirty="0" smtClean="0"/>
              <a:t> green/black/gray bullets (your preference) </a:t>
            </a:r>
          </a:p>
          <a:p>
            <a:endParaRPr lang="en-US" baseline="0" dirty="0" smtClean="0"/>
          </a:p>
          <a:p>
            <a:r>
              <a:rPr lang="en-US" b="1" baseline="0" dirty="0" smtClean="0"/>
              <a:t>Info Bar at Bottom: </a:t>
            </a:r>
          </a:p>
          <a:p>
            <a:r>
              <a:rPr lang="en-US" baseline="0" dirty="0" smtClean="0"/>
              <a:t>Enter the title of your presentation (Font: Calibri; Size: 18 pt, all lower case; Color: white) and Date (Font: Calibri; Size: 18 pt., small caps; Color: gray) </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Copy and paste on each slide, with the exception</a:t>
            </a:r>
            <a:r>
              <a:rPr lang="en-US" baseline="0" dirty="0" smtClean="0"/>
              <a:t> of slide 1.</a:t>
            </a:r>
          </a:p>
          <a:p>
            <a:endParaRPr lang="en-US" dirty="0">
              <a:solidFill>
                <a:srgbClr val="92D050"/>
              </a:solidFill>
            </a:endParaRPr>
          </a:p>
        </p:txBody>
      </p:sp>
      <p:sp>
        <p:nvSpPr>
          <p:cNvPr id="4" name="Slide Number Placeholder 3"/>
          <p:cNvSpPr>
            <a:spLocks noGrp="1"/>
          </p:cNvSpPr>
          <p:nvPr>
            <p:ph type="sldNum" sz="quarter" idx="10"/>
          </p:nvPr>
        </p:nvSpPr>
        <p:spPr/>
        <p:txBody>
          <a:bodyPr/>
          <a:lstStyle/>
          <a:p>
            <a:fld id="{39D04B07-70A5-4E49-9DB6-306BA61BC46E}" type="slidenum">
              <a:rPr lang="en-US" smtClean="0"/>
              <a:t>5</a:t>
            </a:fld>
            <a:endParaRPr lang="en-US" dirty="0"/>
          </a:p>
        </p:txBody>
      </p:sp>
    </p:spTree>
    <p:extLst>
      <p:ext uri="{BB962C8B-B14F-4D97-AF65-F5344CB8AC3E}">
        <p14:creationId xmlns:p14="http://schemas.microsoft.com/office/powerpoint/2010/main" val="1124338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01BEF71-DE6C-4B51-996E-C16873494508}" type="datetime1">
              <a:rPr lang="en-US" smtClean="0"/>
              <a:t>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5620171"/>
      </p:ext>
    </p:extLst>
  </p:cSld>
  <p:clrMapOvr>
    <a:masterClrMapping/>
  </p:clrMapOvr>
  <p:transition spd="slow">
    <p:randomBar dir="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EC907A-E5C4-4BC9-A987-B35FB4E1DE0D}" type="datetime1">
              <a:rPr lang="en-US" smtClean="0"/>
              <a:t>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4252653386"/>
      </p:ext>
    </p:extLst>
  </p:cSld>
  <p:clrMapOvr>
    <a:masterClrMapping/>
  </p:clrMapOvr>
  <p:transition spd="slow">
    <p:randomBar dir="ver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93E5AA-ED4C-4562-BD7A-D46F8C72EC33}" type="datetime1">
              <a:rPr lang="en-US" smtClean="0"/>
              <a:t>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2275747951"/>
      </p:ext>
    </p:extLst>
  </p:cSld>
  <p:clrMapOvr>
    <a:masterClrMapping/>
  </p:clrMapOvr>
  <p:transition spd="slow">
    <p:randomBar dir="ver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A40D0AA-E9FC-4E80-869B-6083C3F8986C}" type="datetime1">
              <a:rPr lang="en-US" smtClean="0"/>
              <a:t>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877961466"/>
      </p:ext>
    </p:extLst>
  </p:cSld>
  <p:clrMapOvr>
    <a:masterClrMapping/>
  </p:clrMapOvr>
  <p:transition spd="slow">
    <p:randomBar dir="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834644-291B-4EA6-A0B7-37F33914607B}" type="datetime1">
              <a:rPr lang="en-US" smtClean="0"/>
              <a:t>1/22/2017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8B96DB-C5BB-48C9-8AB1-92DA957701DD}" type="slidenum">
              <a:rPr lang="en-US" smtClean="0"/>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3563565"/>
      </p:ext>
    </p:extLst>
  </p:cSld>
  <p:clrMapOvr>
    <a:masterClrMapping/>
  </p:clrMapOvr>
  <p:transition spd="slow">
    <p:randomBar dir="ver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F34670A-919C-4020-B5F1-88A1FD909537}" type="datetime1">
              <a:rPr lang="en-US" smtClean="0"/>
              <a:t>1/22/2017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886587030"/>
      </p:ext>
    </p:extLst>
  </p:cSld>
  <p:clrMapOvr>
    <a:masterClrMapping/>
  </p:clrMapOvr>
  <p:transition spd="slow">
    <p:randomBar dir="ver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B3C97B1-045A-4369-A317-ED6E050FBDA2}" type="datetime1">
              <a:rPr lang="en-US" smtClean="0"/>
              <a:t>1/22/2017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4117995150"/>
      </p:ext>
    </p:extLst>
  </p:cSld>
  <p:clrMapOvr>
    <a:masterClrMapping/>
  </p:clrMapOvr>
  <p:transition spd="slow">
    <p:randomBar dir="ver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1BC77E7-3EF4-4885-AB41-4F349F0B3866}" type="datetime1">
              <a:rPr lang="en-US" smtClean="0"/>
              <a:t>1/22/2017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3454859459"/>
      </p:ext>
    </p:extLst>
  </p:cSld>
  <p:clrMapOvr>
    <a:masterClrMapping/>
  </p:clrMapOvr>
  <p:transition spd="slow">
    <p:randomBar dir="ver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84D8100-0AEB-4446-B602-5968B9779315}" type="datetime1">
              <a:rPr lang="en-US" smtClean="0"/>
              <a:t>1/22/2017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4109258924"/>
      </p:ext>
    </p:extLst>
  </p:cSld>
  <p:clrMapOvr>
    <a:masterClrMapping/>
  </p:clrMapOvr>
  <p:transition spd="slow">
    <p:randomBar dir="ver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2BF82DE1-B236-4520-9B91-2F686607261B}" type="datetime1">
              <a:rPr lang="en-US" smtClean="0"/>
              <a:t>1/22/2017</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38B96DB-C5BB-48C9-8AB1-92DA957701DD}" type="slidenum">
              <a:rPr lang="en-US" smtClean="0"/>
              <a:t>‹#›</a:t>
            </a:fld>
            <a:endParaRPr lang="en-US" dirty="0"/>
          </a:p>
        </p:txBody>
      </p:sp>
    </p:spTree>
    <p:extLst>
      <p:ext uri="{BB962C8B-B14F-4D97-AF65-F5344CB8AC3E}">
        <p14:creationId xmlns:p14="http://schemas.microsoft.com/office/powerpoint/2010/main" val="3284258166"/>
      </p:ext>
    </p:extLst>
  </p:cSld>
  <p:clrMapOvr>
    <a:masterClrMapping/>
  </p:clrMapOvr>
  <p:transition spd="slow">
    <p:randomBar dir="ver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E037DA-336F-439E-9E17-E36F5B0F3CF5}" type="datetime1">
              <a:rPr lang="en-US" smtClean="0"/>
              <a:t>1/22/2017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8B96DB-C5BB-48C9-8AB1-92DA957701DD}" type="slidenum">
              <a:rPr lang="en-US" smtClean="0"/>
              <a:t>‹#›</a:t>
            </a:fld>
            <a:endParaRPr lang="en-US" dirty="0"/>
          </a:p>
        </p:txBody>
      </p:sp>
    </p:spTree>
    <p:extLst>
      <p:ext uri="{BB962C8B-B14F-4D97-AF65-F5344CB8AC3E}">
        <p14:creationId xmlns:p14="http://schemas.microsoft.com/office/powerpoint/2010/main" val="2816472557"/>
      </p:ext>
    </p:extLst>
  </p:cSld>
  <p:clrMapOvr>
    <a:masterClrMapping/>
  </p:clrMapOvr>
  <p:transition spd="slow">
    <p:randomBar dir="ver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62FA5630-1A63-4849-A3F8-0F42C3402C52}" type="datetime1">
              <a:rPr lang="en-US" smtClean="0"/>
              <a:t>1/22/2017</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938B96DB-C5BB-48C9-8AB1-92DA957701DD}" type="slidenum">
              <a:rPr lang="en-US" smtClean="0"/>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8918766"/>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ransition spd="slow">
    <p:randomBar dir="vert"/>
  </p:transition>
  <p:timing>
    <p:tnLst>
      <p:par>
        <p:cTn id="1" dur="indefinite" restart="never" nodeType="tmRoot"/>
      </p:par>
    </p:tnLst>
  </p:timing>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8458200" cy="4343400"/>
          </a:xfrm>
        </p:spPr>
        <p:txBody>
          <a:bodyPr>
            <a:normAutofit/>
          </a:bodyPr>
          <a:lstStyle/>
          <a:p>
            <a:r>
              <a:rPr lang="en-US" sz="6600" b="1" spc="300" dirty="0" smtClean="0">
                <a:solidFill>
                  <a:schemeClr val="tx1"/>
                </a:solidFill>
              </a:rPr>
              <a:t>  Legislative </a:t>
            </a:r>
            <a:r>
              <a:rPr lang="en-US" sz="6600" b="1" spc="300" dirty="0" smtClean="0">
                <a:solidFill>
                  <a:schemeClr val="tx1">
                    <a:lumMod val="65000"/>
                    <a:lumOff val="35000"/>
                  </a:schemeClr>
                </a:solidFill>
              </a:rPr>
              <a:t>Update</a:t>
            </a:r>
            <a:endParaRPr lang="en-US" sz="6600" b="1" spc="300" dirty="0">
              <a:solidFill>
                <a:schemeClr val="tx1">
                  <a:lumMod val="65000"/>
                  <a:lumOff val="35000"/>
                </a:schemeClr>
              </a:solidFill>
            </a:endParaRPr>
          </a:p>
        </p:txBody>
      </p:sp>
      <p:sp>
        <p:nvSpPr>
          <p:cNvPr id="8" name="Subtitle 2"/>
          <p:cNvSpPr>
            <a:spLocks noGrp="1"/>
          </p:cNvSpPr>
          <p:nvPr>
            <p:ph type="subTitle" idx="1"/>
          </p:nvPr>
        </p:nvSpPr>
        <p:spPr>
          <a:xfrm>
            <a:off x="-76200" y="4724400"/>
            <a:ext cx="9090660" cy="1143000"/>
          </a:xfrm>
        </p:spPr>
        <p:txBody>
          <a:bodyPr>
            <a:normAutofit/>
          </a:bodyPr>
          <a:lstStyle/>
          <a:p>
            <a:pPr algn="ctr">
              <a:lnSpc>
                <a:spcPct val="100000"/>
              </a:lnSpc>
            </a:pPr>
            <a:r>
              <a:rPr lang="en-US" b="1" spc="0" dirty="0" smtClean="0">
                <a:solidFill>
                  <a:srgbClr val="92D050"/>
                </a:solidFill>
              </a:rPr>
              <a:t>   AIKEN COUNTY PUBLIC SCHOOL DISTRICT   </a:t>
            </a:r>
            <a:r>
              <a:rPr lang="en-US" cap="small" spc="0" dirty="0" smtClean="0">
                <a:solidFill>
                  <a:schemeClr val="tx1">
                    <a:lumMod val="65000"/>
                    <a:lumOff val="35000"/>
                  </a:schemeClr>
                </a:solidFill>
              </a:rPr>
              <a:t>1/24/17</a:t>
            </a:r>
            <a:endParaRPr lang="en-US" cap="small" spc="0" dirty="0" smtClean="0">
              <a:solidFill>
                <a:schemeClr val="tx1">
                  <a:lumMod val="65000"/>
                  <a:lumOff val="35000"/>
                </a:schemeClr>
              </a:solidFill>
            </a:endParaRPr>
          </a:p>
          <a:p>
            <a:pPr algn="ctr">
              <a:lnSpc>
                <a:spcPct val="100000"/>
              </a:lnSpc>
            </a:pPr>
            <a:endParaRPr lang="en-US" cap="small" dirty="0" smtClean="0">
              <a:solidFill>
                <a:schemeClr val="tx1">
                  <a:lumMod val="65000"/>
                  <a:lumOff val="35000"/>
                </a:schemeClr>
              </a:solidFill>
            </a:endParaRPr>
          </a:p>
          <a:p>
            <a:endParaRPr lang="en-US" dirty="0"/>
          </a:p>
        </p:txBody>
      </p:sp>
    </p:spTree>
    <p:extLst>
      <p:ext uri="{BB962C8B-B14F-4D97-AF65-F5344CB8AC3E}">
        <p14:creationId xmlns:p14="http://schemas.microsoft.com/office/powerpoint/2010/main" val="2283671699"/>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a:bodyPr>
          <a:lstStyle/>
          <a:p>
            <a:r>
              <a:rPr lang="en-US" sz="4000" spc="600" dirty="0" smtClean="0"/>
              <a:t>SC Education School Facilities Act (H.3343)</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822960" y="1828800"/>
            <a:ext cx="7787640" cy="4343400"/>
          </a:xfrm>
        </p:spPr>
        <p:txBody>
          <a:bodyPr>
            <a:normAutofit fontScale="85000" lnSpcReduction="20000"/>
          </a:bodyPr>
          <a:lstStyle/>
          <a:p>
            <a:pPr marL="457200" indent="-342900">
              <a:buFont typeface="Arial" panose="020B0604020202020204" pitchFamily="34" charset="0"/>
              <a:buChar char="•"/>
            </a:pPr>
            <a:r>
              <a:rPr lang="en-US" sz="2800" dirty="0" smtClean="0">
                <a:latin typeface="+mj-lt"/>
              </a:rPr>
              <a:t>Provides financial assistance to school districts to acquire school facilities by using general obligation bonds and other forms of assistance.</a:t>
            </a:r>
          </a:p>
          <a:p>
            <a:pPr marL="457200" indent="-342900">
              <a:buFont typeface="Arial" panose="020B0604020202020204" pitchFamily="34" charset="0"/>
              <a:buChar char="•"/>
            </a:pPr>
            <a:r>
              <a:rPr lang="en-US" sz="2800" dirty="0" smtClean="0">
                <a:latin typeface="+mj-lt"/>
              </a:rPr>
              <a:t>State Board of Education determines and selects projects on priority to receive financial assistance from the state.</a:t>
            </a:r>
          </a:p>
          <a:p>
            <a:pPr marL="457200" indent="-342900">
              <a:buFont typeface="Arial" panose="020B0604020202020204" pitchFamily="34" charset="0"/>
              <a:buChar char="•"/>
            </a:pPr>
            <a:r>
              <a:rPr lang="en-US" sz="2800" dirty="0" smtClean="0">
                <a:latin typeface="+mj-lt"/>
              </a:rPr>
              <a:t>Repeals State School Facilities Bond Act which authorizes issuance of specific dollar amounts of state school facilities within a specified time.</a:t>
            </a:r>
          </a:p>
          <a:p>
            <a:pPr marL="457200" indent="-342900">
              <a:buFont typeface="Arial" panose="020B0604020202020204" pitchFamily="34" charset="0"/>
              <a:buChar char="•"/>
            </a:pPr>
            <a:endParaRPr lang="en-US" sz="2800" dirty="0">
              <a:latin typeface="+mj-lt"/>
            </a:endParaRPr>
          </a:p>
          <a:p>
            <a:pPr marL="457200" indent="-342900">
              <a:buFont typeface="Arial" panose="020B0604020202020204" pitchFamily="34" charset="0"/>
              <a:buChar char="•"/>
            </a:pPr>
            <a:r>
              <a:rPr lang="en-US" sz="2800" dirty="0" smtClean="0">
                <a:latin typeface="+mj-lt"/>
              </a:rPr>
              <a:t>H.3343</a:t>
            </a:r>
          </a:p>
          <a:p>
            <a:pPr marL="864108" lvl="1" indent="-457200">
              <a:buClr>
                <a:schemeClr val="bg2"/>
              </a:buClr>
              <a:buFont typeface="Wingdings" panose="05000000000000000000" pitchFamily="2" charset="2"/>
              <a:buChar char="ü"/>
            </a:pPr>
            <a:r>
              <a:rPr lang="en-US" sz="2800" dirty="0" smtClean="0">
                <a:latin typeface="+mj-lt"/>
              </a:rPr>
              <a:t>Referred to House Committee on Ways and Means </a:t>
            </a:r>
            <a:r>
              <a:rPr lang="en-US" sz="2800" smtClean="0">
                <a:latin typeface="+mj-lt"/>
              </a:rPr>
              <a:t>(</a:t>
            </a:r>
            <a:r>
              <a:rPr lang="en-US" sz="2800" smtClean="0">
                <a:latin typeface="+mj-lt"/>
              </a:rPr>
              <a:t>1/10/17)</a:t>
            </a:r>
            <a:endParaRPr lang="en-US" sz="2800" dirty="0" smtClean="0">
              <a:latin typeface="+mj-lt"/>
            </a:endParaRPr>
          </a:p>
          <a:p>
            <a:pPr marL="864108" lvl="1" indent="-457200">
              <a:buClr>
                <a:schemeClr val="bg2"/>
              </a:buClr>
              <a:buFont typeface="Wingdings" panose="05000000000000000000" pitchFamily="2" charset="2"/>
              <a:buChar char="ü"/>
            </a:pPr>
            <a:endParaRPr lang="en-US" sz="2800" dirty="0">
              <a:latin typeface="+mj-lt"/>
            </a:endParaRPr>
          </a:p>
        </p:txBody>
      </p:sp>
      <p:sp>
        <p:nvSpPr>
          <p:cNvPr id="6" name="TextBox 5"/>
          <p:cNvSpPr txBox="1"/>
          <p:nvPr/>
        </p:nvSpPr>
        <p:spPr>
          <a:xfrm>
            <a:off x="0" y="6400800"/>
            <a:ext cx="9220200" cy="369332"/>
          </a:xfrm>
          <a:prstGeom prst="rect">
            <a:avLst/>
          </a:prstGeom>
          <a:noFill/>
        </p:spPr>
        <p:txBody>
          <a:bodyPr wrap="square" rtlCol="0">
            <a:spAutoFit/>
          </a:bodyPr>
          <a:lstStyle/>
          <a:p>
            <a:pPr algn="ctr">
              <a:lnSpc>
                <a:spcPct val="100000"/>
              </a:lnSpc>
            </a:pP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cap="small" dirty="0" smtClean="0">
                <a:solidFill>
                  <a:schemeClr val="tx1">
                    <a:lumMod val="65000"/>
                    <a:lumOff val="35000"/>
                  </a:schemeClr>
                </a:solidFill>
              </a:rPr>
              <a:t>1/24/17</a:t>
            </a:r>
            <a:endParaRPr lang="en-US" cap="small" dirty="0">
              <a:solidFill>
                <a:schemeClr val="tx1">
                  <a:lumMod val="65000"/>
                  <a:lumOff val="35000"/>
                </a:schemeClr>
              </a:solidFill>
            </a:endParaRPr>
          </a:p>
        </p:txBody>
      </p:sp>
    </p:spTree>
    <p:extLst>
      <p:ext uri="{BB962C8B-B14F-4D97-AF65-F5344CB8AC3E}">
        <p14:creationId xmlns:p14="http://schemas.microsoft.com/office/powerpoint/2010/main" val="2591794751"/>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fontScale="90000"/>
          </a:bodyPr>
          <a:lstStyle/>
          <a:p>
            <a:r>
              <a:rPr lang="en-US" sz="4000" spc="600" dirty="0" smtClean="0"/>
              <a:t>Office of Freedom Of Information Act Review (H.3352)</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822960" y="1828800"/>
            <a:ext cx="7787640" cy="4343400"/>
          </a:xfrm>
        </p:spPr>
        <p:txBody>
          <a:bodyPr>
            <a:normAutofit/>
          </a:bodyPr>
          <a:lstStyle/>
          <a:p>
            <a:pPr marL="457200" indent="-342900">
              <a:buFont typeface="Arial" panose="020B0604020202020204" pitchFamily="34" charset="0"/>
              <a:buChar char="•"/>
            </a:pPr>
            <a:r>
              <a:rPr lang="en-US" sz="2400" dirty="0" smtClean="0">
                <a:latin typeface="+mj-lt"/>
              </a:rPr>
              <a:t>Create Office of Freedom of Information Act Review within the Administrative Law Court</a:t>
            </a:r>
          </a:p>
          <a:p>
            <a:pPr marL="457200" indent="-342900">
              <a:buFont typeface="Arial" panose="020B0604020202020204" pitchFamily="34" charset="0"/>
              <a:buChar char="•"/>
            </a:pPr>
            <a:r>
              <a:rPr lang="en-US" sz="2400" dirty="0" smtClean="0">
                <a:latin typeface="+mj-lt"/>
              </a:rPr>
              <a:t>Establish following provisions:</a:t>
            </a:r>
          </a:p>
          <a:p>
            <a:pPr marL="749808" lvl="1" indent="-342900">
              <a:buFont typeface="Wingdings" panose="05000000000000000000" pitchFamily="2" charset="2"/>
              <a:buChar char="ü"/>
            </a:pPr>
            <a:r>
              <a:rPr lang="en-US" sz="2200" dirty="0" smtClean="0">
                <a:latin typeface="+mj-lt"/>
              </a:rPr>
              <a:t>Collect reasonable fees</a:t>
            </a:r>
          </a:p>
          <a:p>
            <a:pPr marL="749808" lvl="1" indent="-342900">
              <a:buFont typeface="Wingdings" panose="05000000000000000000" pitchFamily="2" charset="2"/>
              <a:buChar char="ü"/>
            </a:pPr>
            <a:r>
              <a:rPr lang="en-US" sz="2200" dirty="0" smtClean="0">
                <a:latin typeface="+mj-lt"/>
              </a:rPr>
              <a:t>Reduce time requirement for fulfilling request</a:t>
            </a:r>
          </a:p>
          <a:p>
            <a:pPr marL="749808" lvl="1" indent="-342900">
              <a:buFont typeface="Wingdings" panose="05000000000000000000" pitchFamily="2" charset="2"/>
              <a:buChar char="ü"/>
            </a:pPr>
            <a:r>
              <a:rPr lang="en-US" sz="2200" dirty="0" smtClean="0">
                <a:latin typeface="+mj-lt"/>
              </a:rPr>
              <a:t>Court has final jurisdiction</a:t>
            </a:r>
          </a:p>
          <a:p>
            <a:pPr marL="749808" lvl="1" indent="-342900">
              <a:buFont typeface="Wingdings" panose="05000000000000000000" pitchFamily="2" charset="2"/>
              <a:buChar char="ü"/>
            </a:pPr>
            <a:endParaRPr lang="en-US" sz="2200" dirty="0" smtClean="0">
              <a:latin typeface="+mj-lt"/>
            </a:endParaRPr>
          </a:p>
          <a:p>
            <a:pPr marL="457200" indent="-342900">
              <a:buFont typeface="Arial" panose="020B0604020202020204" pitchFamily="34" charset="0"/>
              <a:buChar char="•"/>
            </a:pPr>
            <a:r>
              <a:rPr lang="en-US" sz="2400" dirty="0" smtClean="0">
                <a:latin typeface="+mj-lt"/>
              </a:rPr>
              <a:t>H.3352</a:t>
            </a:r>
          </a:p>
          <a:p>
            <a:pPr marL="864108" lvl="1" indent="-457200">
              <a:buFont typeface="Wingdings" panose="05000000000000000000" pitchFamily="2" charset="2"/>
              <a:buChar char="ü"/>
            </a:pPr>
            <a:r>
              <a:rPr lang="en-US" sz="2200" dirty="0" smtClean="0">
                <a:latin typeface="+mj-lt"/>
              </a:rPr>
              <a:t>Referred </a:t>
            </a:r>
            <a:r>
              <a:rPr lang="en-US" sz="2200" dirty="0">
                <a:latin typeface="+mj-lt"/>
              </a:rPr>
              <a:t>to </a:t>
            </a:r>
            <a:r>
              <a:rPr lang="en-US" sz="2200" dirty="0" smtClean="0">
                <a:latin typeface="+mj-lt"/>
              </a:rPr>
              <a:t>House Committee </a:t>
            </a:r>
            <a:r>
              <a:rPr lang="en-US" sz="2200" dirty="0">
                <a:latin typeface="+mj-lt"/>
              </a:rPr>
              <a:t>on </a:t>
            </a:r>
            <a:r>
              <a:rPr lang="en-US" sz="2200" dirty="0" smtClean="0">
                <a:latin typeface="+mj-lt"/>
              </a:rPr>
              <a:t>Judiciary (</a:t>
            </a:r>
            <a:r>
              <a:rPr lang="en-US" sz="2200" dirty="0" smtClean="0">
                <a:latin typeface="+mj-lt"/>
              </a:rPr>
              <a:t>1/10/17)</a:t>
            </a:r>
            <a:endParaRPr lang="en-US" sz="2200" dirty="0">
              <a:latin typeface="+mj-lt"/>
            </a:endParaRPr>
          </a:p>
          <a:p>
            <a:pPr marL="749808" lvl="1" indent="-342900">
              <a:buClr>
                <a:schemeClr val="bg2"/>
              </a:buClr>
              <a:buFont typeface="Wingdings" panose="05000000000000000000" pitchFamily="2" charset="2"/>
              <a:buChar char="ü"/>
            </a:pPr>
            <a:endParaRPr lang="en-US" sz="2400" dirty="0">
              <a:latin typeface="+mj-lt"/>
            </a:endParaRPr>
          </a:p>
        </p:txBody>
      </p:sp>
      <p:sp>
        <p:nvSpPr>
          <p:cNvPr id="6" name="TextBox 5"/>
          <p:cNvSpPr txBox="1"/>
          <p:nvPr/>
        </p:nvSpPr>
        <p:spPr>
          <a:xfrm>
            <a:off x="0" y="6400800"/>
            <a:ext cx="9220200" cy="369332"/>
          </a:xfrm>
          <a:prstGeom prst="rect">
            <a:avLst/>
          </a:prstGeom>
          <a:noFill/>
        </p:spPr>
        <p:txBody>
          <a:bodyPr wrap="square" rtlCol="0">
            <a:spAutoFit/>
          </a:bodyPr>
          <a:lstStyle/>
          <a:p>
            <a:pPr algn="ctr">
              <a:lnSpc>
                <a:spcPct val="100000"/>
              </a:lnSpc>
            </a:pP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cap="small" dirty="0" smtClean="0">
                <a:solidFill>
                  <a:schemeClr val="tx1">
                    <a:lumMod val="65000"/>
                    <a:lumOff val="35000"/>
                  </a:schemeClr>
                </a:solidFill>
              </a:rPr>
              <a:t>1/24/17</a:t>
            </a:r>
            <a:endParaRPr lang="en-US" cap="small" dirty="0">
              <a:solidFill>
                <a:schemeClr val="tx1">
                  <a:lumMod val="65000"/>
                  <a:lumOff val="35000"/>
                </a:schemeClr>
              </a:solidFill>
            </a:endParaRPr>
          </a:p>
        </p:txBody>
      </p:sp>
    </p:spTree>
    <p:extLst>
      <p:ext uri="{BB962C8B-B14F-4D97-AF65-F5344CB8AC3E}">
        <p14:creationId xmlns:p14="http://schemas.microsoft.com/office/powerpoint/2010/main" val="3436559203"/>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001000" cy="1584961"/>
          </a:xfrm>
        </p:spPr>
        <p:txBody>
          <a:bodyPr>
            <a:normAutofit fontScale="90000"/>
          </a:bodyPr>
          <a:lstStyle/>
          <a:p>
            <a:r>
              <a:rPr lang="en-US" sz="4000" spc="600" dirty="0" smtClean="0"/>
              <a:t>Appointed State Superintendent of Education (H.3036, H.3136, S.0137)</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3" name="Content Placeholder 2"/>
          <p:cNvSpPr>
            <a:spLocks noGrp="1"/>
          </p:cNvSpPr>
          <p:nvPr>
            <p:ph idx="1"/>
          </p:nvPr>
        </p:nvSpPr>
        <p:spPr>
          <a:xfrm>
            <a:off x="822960" y="1828800"/>
            <a:ext cx="7559040" cy="4343400"/>
          </a:xfrm>
        </p:spPr>
        <p:txBody>
          <a:bodyPr>
            <a:normAutofit lnSpcReduction="10000"/>
          </a:bodyPr>
          <a:lstStyle/>
          <a:p>
            <a:pPr marL="457200" indent="-342900">
              <a:buFont typeface="Arial" panose="020B0604020202020204" pitchFamily="34" charset="0"/>
              <a:buChar char="•"/>
            </a:pPr>
            <a:r>
              <a:rPr lang="en-US" sz="2800" dirty="0" smtClean="0">
                <a:latin typeface="+mj-lt"/>
              </a:rPr>
              <a:t>Seek voter approval to amend Constitution of South Carolina to delete State Superintendent of Education from list of elected state officers</a:t>
            </a:r>
          </a:p>
          <a:p>
            <a:pPr marL="457200" indent="-342900">
              <a:buFont typeface="Arial" panose="020B0604020202020204" pitchFamily="34" charset="0"/>
              <a:buChar char="•"/>
            </a:pPr>
            <a:r>
              <a:rPr lang="en-US" sz="2800" dirty="0" smtClean="0">
                <a:latin typeface="+mj-lt"/>
              </a:rPr>
              <a:t>Provide that State Superintendent of Education be appointed by Governor</a:t>
            </a:r>
          </a:p>
          <a:p>
            <a:pPr marL="457200" indent="-342900">
              <a:buFont typeface="Arial" panose="020B0604020202020204" pitchFamily="34" charset="0"/>
              <a:buChar char="•"/>
            </a:pPr>
            <a:endParaRPr lang="en-US" sz="2800" dirty="0" smtClean="0">
              <a:latin typeface="+mj-lt"/>
            </a:endParaRPr>
          </a:p>
          <a:p>
            <a:pPr marL="457200" indent="-342900">
              <a:buFont typeface="Arial" panose="020B0604020202020204" pitchFamily="34" charset="0"/>
              <a:buChar char="•"/>
            </a:pPr>
            <a:r>
              <a:rPr lang="en-US" sz="2800" dirty="0" smtClean="0">
                <a:latin typeface="+mj-lt"/>
              </a:rPr>
              <a:t>H.3036/H.3136</a:t>
            </a:r>
          </a:p>
          <a:p>
            <a:pPr marL="864108" lvl="1" indent="-457200">
              <a:buFont typeface="Wingdings" panose="05000000000000000000" pitchFamily="2" charset="2"/>
              <a:buChar char="ü"/>
            </a:pPr>
            <a:r>
              <a:rPr lang="en-US" sz="2400" dirty="0">
                <a:latin typeface="+mj-lt"/>
              </a:rPr>
              <a:t>Referred to </a:t>
            </a:r>
            <a:r>
              <a:rPr lang="en-US" sz="2400" dirty="0" smtClean="0">
                <a:latin typeface="+mj-lt"/>
              </a:rPr>
              <a:t>House Committee </a:t>
            </a:r>
            <a:r>
              <a:rPr lang="en-US" sz="2400" dirty="0">
                <a:latin typeface="+mj-lt"/>
              </a:rPr>
              <a:t>on Judiciary (</a:t>
            </a:r>
            <a:r>
              <a:rPr lang="en-US" sz="2400" dirty="0" smtClean="0">
                <a:latin typeface="+mj-lt"/>
              </a:rPr>
              <a:t>1/10/17)</a:t>
            </a:r>
            <a:endParaRPr lang="en-US" sz="2400" dirty="0" smtClean="0">
              <a:latin typeface="+mj-lt"/>
            </a:endParaRPr>
          </a:p>
          <a:p>
            <a:pPr marL="457200" indent="-342900">
              <a:buFont typeface="Arial" panose="020B0604020202020204" pitchFamily="34" charset="0"/>
              <a:buChar char="•"/>
            </a:pPr>
            <a:r>
              <a:rPr lang="en-US" sz="2800" dirty="0" smtClean="0">
                <a:latin typeface="+mj-lt"/>
              </a:rPr>
              <a:t>S.0137</a:t>
            </a:r>
            <a:endParaRPr lang="en-US" sz="2800" dirty="0">
              <a:latin typeface="+mj-lt"/>
            </a:endParaRPr>
          </a:p>
          <a:p>
            <a:pPr marL="864108" lvl="1" indent="-457200">
              <a:buFont typeface="Wingdings" panose="05000000000000000000" pitchFamily="2" charset="2"/>
              <a:buChar char="ü"/>
            </a:pPr>
            <a:r>
              <a:rPr lang="en-US" sz="2400" dirty="0">
                <a:latin typeface="+mj-lt"/>
              </a:rPr>
              <a:t>Referred to </a:t>
            </a:r>
            <a:r>
              <a:rPr lang="en-US" sz="2400" dirty="0" smtClean="0">
                <a:latin typeface="+mj-lt"/>
              </a:rPr>
              <a:t>Senate Committee </a:t>
            </a:r>
            <a:r>
              <a:rPr lang="en-US" sz="2400" dirty="0">
                <a:latin typeface="+mj-lt"/>
              </a:rPr>
              <a:t>on Judiciary (</a:t>
            </a:r>
            <a:r>
              <a:rPr lang="en-US" sz="2400" dirty="0" smtClean="0">
                <a:latin typeface="+mj-lt"/>
              </a:rPr>
              <a:t>1/10/17)</a:t>
            </a:r>
            <a:endParaRPr lang="en-US" sz="2400" dirty="0">
              <a:latin typeface="+mj-lt"/>
            </a:endParaRPr>
          </a:p>
          <a:p>
            <a:pPr marL="864108" lvl="1" indent="-457200">
              <a:buFont typeface="Wingdings" panose="05000000000000000000" pitchFamily="2" charset="2"/>
              <a:buChar char="ü"/>
            </a:pPr>
            <a:endParaRPr lang="en-US" sz="2400" dirty="0">
              <a:latin typeface="+mj-lt"/>
            </a:endParaRPr>
          </a:p>
        </p:txBody>
      </p:sp>
      <p:sp>
        <p:nvSpPr>
          <p:cNvPr id="6" name="TextBox 5"/>
          <p:cNvSpPr txBox="1"/>
          <p:nvPr/>
        </p:nvSpPr>
        <p:spPr>
          <a:xfrm>
            <a:off x="0" y="6400800"/>
            <a:ext cx="9220200" cy="369332"/>
          </a:xfrm>
          <a:prstGeom prst="rect">
            <a:avLst/>
          </a:prstGeom>
          <a:noFill/>
        </p:spPr>
        <p:txBody>
          <a:bodyPr wrap="square" rtlCol="0">
            <a:spAutoFit/>
          </a:bodyPr>
          <a:lstStyle/>
          <a:p>
            <a:pPr algn="ctr">
              <a:lnSpc>
                <a:spcPct val="100000"/>
              </a:lnSpc>
            </a:pP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cap="small" dirty="0" smtClean="0">
                <a:solidFill>
                  <a:schemeClr val="tx1">
                    <a:lumMod val="65000"/>
                    <a:lumOff val="35000"/>
                  </a:schemeClr>
                </a:solidFill>
              </a:rPr>
              <a:t>1/24/17</a:t>
            </a:r>
            <a:endParaRPr lang="en-US" cap="small" dirty="0">
              <a:solidFill>
                <a:schemeClr val="tx1">
                  <a:lumMod val="65000"/>
                  <a:lumOff val="35000"/>
                </a:schemeClr>
              </a:solidFill>
            </a:endParaRPr>
          </a:p>
        </p:txBody>
      </p:sp>
    </p:spTree>
    <p:extLst>
      <p:ext uri="{BB962C8B-B14F-4D97-AF65-F5344CB8AC3E}">
        <p14:creationId xmlns:p14="http://schemas.microsoft.com/office/powerpoint/2010/main" val="2677187860"/>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924800" cy="1432561"/>
          </a:xfrm>
        </p:spPr>
        <p:txBody>
          <a:bodyPr>
            <a:normAutofit/>
          </a:bodyPr>
          <a:lstStyle/>
          <a:p>
            <a:r>
              <a:rPr lang="en-US" sz="4000" spc="600" dirty="0"/>
              <a:t>Our Aiken County Schools are Succeeding!</a:t>
            </a:r>
            <a:r>
              <a:rPr lang="en-US" dirty="0" smtClean="0">
                <a:solidFill>
                  <a:schemeClr val="tx1">
                    <a:lumMod val="65000"/>
                    <a:lumOff val="35000"/>
                  </a:schemeClr>
                </a:solidFill>
              </a:rPr>
              <a:t/>
            </a:r>
            <a:br>
              <a:rPr lang="en-US" dirty="0" smtClean="0">
                <a:solidFill>
                  <a:schemeClr val="tx1">
                    <a:lumMod val="65000"/>
                    <a:lumOff val="35000"/>
                  </a:schemeClr>
                </a:solidFill>
              </a:rPr>
            </a:br>
            <a:endParaRPr lang="en-US" sz="1300" dirty="0">
              <a:solidFill>
                <a:schemeClr val="tx1">
                  <a:lumMod val="65000"/>
                  <a:lumOff val="35000"/>
                </a:schemeClr>
              </a:solidFill>
            </a:endParaRPr>
          </a:p>
        </p:txBody>
      </p:sp>
      <p:sp>
        <p:nvSpPr>
          <p:cNvPr id="6" name="TextBox 5"/>
          <p:cNvSpPr txBox="1"/>
          <p:nvPr/>
        </p:nvSpPr>
        <p:spPr>
          <a:xfrm>
            <a:off x="0" y="6400800"/>
            <a:ext cx="9220200" cy="369332"/>
          </a:xfrm>
          <a:prstGeom prst="rect">
            <a:avLst/>
          </a:prstGeom>
          <a:noFill/>
        </p:spPr>
        <p:txBody>
          <a:bodyPr wrap="square" rtlCol="0">
            <a:spAutoFit/>
          </a:bodyPr>
          <a:lstStyle/>
          <a:p>
            <a:pPr algn="ctr">
              <a:lnSpc>
                <a:spcPct val="100000"/>
              </a:lnSpc>
            </a:pPr>
            <a:r>
              <a:rPr lang="en-US" b="1" dirty="0">
                <a:solidFill>
                  <a:srgbClr val="92D050"/>
                </a:solidFill>
              </a:rPr>
              <a:t>AIKEN COUNTY PUBLIC SCHOOL DISTRICT    </a:t>
            </a:r>
            <a:r>
              <a:rPr lang="en-US" b="1" dirty="0" smtClean="0">
                <a:solidFill>
                  <a:srgbClr val="92D050"/>
                </a:solidFill>
              </a:rPr>
              <a:t>                                      </a:t>
            </a:r>
            <a:r>
              <a:rPr lang="en-US" dirty="0" smtClean="0">
                <a:solidFill>
                  <a:schemeClr val="bg1"/>
                </a:solidFill>
              </a:rPr>
              <a:t>Legislative Update</a:t>
            </a:r>
            <a:r>
              <a:rPr lang="en-US" b="1" dirty="0" smtClean="0">
                <a:solidFill>
                  <a:srgbClr val="92D050"/>
                </a:solidFill>
                <a:latin typeface="Calibri" panose="020F0502020204030204" pitchFamily="34" charset="0"/>
              </a:rPr>
              <a:t>|</a:t>
            </a:r>
            <a:r>
              <a:rPr lang="en-US" b="1" dirty="0" smtClean="0">
                <a:solidFill>
                  <a:schemeClr val="bg1"/>
                </a:solidFill>
              </a:rPr>
              <a:t> </a:t>
            </a:r>
            <a:r>
              <a:rPr lang="en-US" cap="small" dirty="0" smtClean="0">
                <a:solidFill>
                  <a:schemeClr val="tx1">
                    <a:lumMod val="65000"/>
                    <a:lumOff val="35000"/>
                  </a:schemeClr>
                </a:solidFill>
              </a:rPr>
              <a:t>1/24/17</a:t>
            </a:r>
            <a:endParaRPr lang="en-US" cap="small" dirty="0">
              <a:solidFill>
                <a:schemeClr val="tx1">
                  <a:lumMod val="65000"/>
                  <a:lumOff val="35000"/>
                </a:schemeClr>
              </a:solidFill>
            </a:endParaRPr>
          </a:p>
        </p:txBody>
      </p:sp>
      <p:pic>
        <p:nvPicPr>
          <p:cNvPr id="1027" name="Picture 3" descr="C:\Users\Keith\AppData\Local\Microsoft\Windows\INetCache\IE\1YFXKHTD\Uruguayan_Basketball_Barnstar[1].png"/>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2427665" y="2290465"/>
            <a:ext cx="4364870" cy="32004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1812388" y="3581399"/>
            <a:ext cx="6569612" cy="1015663"/>
          </a:xfrm>
          <a:prstGeom prst="rect">
            <a:avLst/>
          </a:prstGeom>
        </p:spPr>
        <p:txBody>
          <a:bodyPr wrap="square">
            <a:spAutoFit/>
          </a:bodyPr>
          <a:lstStyle/>
          <a:p>
            <a:pPr algn="ctr">
              <a:defRPr/>
            </a:pPr>
            <a:r>
              <a:rPr lang="en-US" sz="6000" b="1" spc="600" dirty="0" smtClean="0">
                <a:solidFill>
                  <a:srgbClr val="0070C0"/>
                </a:solidFill>
              </a:rPr>
              <a:t>Education Day</a:t>
            </a:r>
            <a:r>
              <a:rPr lang="fr-CA" sz="2400" dirty="0" smtClean="0">
                <a:solidFill>
                  <a:schemeClr val="bg1"/>
                </a:solidFill>
                <a:latin typeface="Arial" charset="0"/>
              </a:rPr>
              <a:t>Day</a:t>
            </a:r>
            <a:endParaRPr lang="fr-CA" sz="2400" dirty="0">
              <a:solidFill>
                <a:schemeClr val="bg1"/>
              </a:solidFill>
              <a:latin typeface="Arial" charset="0"/>
            </a:endParaRPr>
          </a:p>
        </p:txBody>
      </p:sp>
    </p:spTree>
    <p:extLst>
      <p:ext uri="{BB962C8B-B14F-4D97-AF65-F5344CB8AC3E}">
        <p14:creationId xmlns:p14="http://schemas.microsoft.com/office/powerpoint/2010/main" val="1257316326"/>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7477</TotalTime>
  <Words>458</Words>
  <Application>Microsoft Office PowerPoint</Application>
  <PresentationFormat>On-screen Show (4:3)</PresentationFormat>
  <Paragraphs>95</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Retrospect</vt:lpstr>
      <vt:lpstr>  Legislative Update</vt:lpstr>
      <vt:lpstr>SC Education School Facilities Act (H.3343) </vt:lpstr>
      <vt:lpstr>Office of Freedom Of Information Act Review (H.3352) </vt:lpstr>
      <vt:lpstr>Appointed State Superintendent of Education (H.3036, H.3136, S.0137) </vt:lpstr>
      <vt:lpstr>Our Aiken County Schools are Succeeding! </vt:lpstr>
    </vt:vector>
  </TitlesOfParts>
  <Company>ACS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 STUDY –  2015-16 BUDGET</dc:title>
  <dc:creator>Tray Traxler</dc:creator>
  <cp:lastModifiedBy>Keith Liner</cp:lastModifiedBy>
  <cp:revision>354</cp:revision>
  <cp:lastPrinted>2016-01-24T17:07:08Z</cp:lastPrinted>
  <dcterms:created xsi:type="dcterms:W3CDTF">2015-01-14T14:07:42Z</dcterms:created>
  <dcterms:modified xsi:type="dcterms:W3CDTF">2017-01-23T01:05:56Z</dcterms:modified>
</cp:coreProperties>
</file>