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8"/>
  </p:notesMasterIdLst>
  <p:handoutMasterIdLst>
    <p:handoutMasterId r:id="rId9"/>
  </p:handoutMasterIdLst>
  <p:sldIdLst>
    <p:sldId id="256" r:id="rId2"/>
    <p:sldId id="325" r:id="rId3"/>
    <p:sldId id="327" r:id="rId4"/>
    <p:sldId id="321" r:id="rId5"/>
    <p:sldId id="313" r:id="rId6"/>
    <p:sldId id="323"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varScale="1">
        <p:scale>
          <a:sx n="63" d="100"/>
          <a:sy n="63" d="100"/>
        </p:scale>
        <p:origin x="13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5/23/2017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5/23/2017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5/23/2017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5/23/2017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5/23/2017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5/23/2017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5/23/17</a:t>
            </a: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2017-2018 Budget</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endParaRPr lang="en-US" sz="2600" dirty="0" smtClean="0">
              <a:latin typeface="+mj-lt"/>
            </a:endParaRPr>
          </a:p>
          <a:p>
            <a:pPr marL="457200" indent="-342900">
              <a:buFont typeface="Arial" panose="020B0604020202020204" pitchFamily="34" charset="0"/>
              <a:buChar char="•"/>
            </a:pPr>
            <a:r>
              <a:rPr lang="en-US" sz="2600" dirty="0" smtClean="0">
                <a:latin typeface="+mj-lt"/>
              </a:rPr>
              <a:t>Conference committee continuing to work on a budget plan</a:t>
            </a:r>
          </a:p>
          <a:p>
            <a:pPr marL="457200" indent="-342900">
              <a:buFont typeface="Arial" panose="020B0604020202020204" pitchFamily="34" charset="0"/>
              <a:buChar char="•"/>
            </a:pPr>
            <a:r>
              <a:rPr lang="en-US" sz="2600" dirty="0" smtClean="0">
                <a:latin typeface="+mj-lt"/>
              </a:rPr>
              <a:t>Conference committee planning to meet this week</a:t>
            </a:r>
          </a:p>
          <a:p>
            <a:pPr marL="457200" indent="-342900">
              <a:buFont typeface="Arial" panose="020B0604020202020204" pitchFamily="34" charset="0"/>
              <a:buChar char="•"/>
            </a:pPr>
            <a:r>
              <a:rPr lang="en-US" sz="2600" dirty="0" smtClean="0">
                <a:latin typeface="+mj-lt"/>
              </a:rPr>
              <a:t>Budget plan to go to full House and Senate for concurrence after conference committee complete</a:t>
            </a:r>
            <a:endParaRPr lang="en-US" sz="2400" dirty="0">
              <a:latin typeface="+mj-lt"/>
            </a:endParaRP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smtClean="0">
                <a:solidFill>
                  <a:schemeClr val="tx1">
                    <a:lumMod val="65000"/>
                    <a:lumOff val="35000"/>
                  </a:schemeClr>
                </a:solidFill>
              </a:rPr>
              <a:t>5/23/17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6059033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Education Oversite Committee (H.3969)</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a:bodyPr>
          <a:lstStyle/>
          <a:p>
            <a:pPr marL="457200" indent="-342900">
              <a:buFont typeface="Arial" panose="020B0604020202020204" pitchFamily="34" charset="0"/>
              <a:buChar char="•"/>
            </a:pPr>
            <a:r>
              <a:rPr lang="en-US" sz="2600" dirty="0" smtClean="0">
                <a:latin typeface="+mj-lt"/>
              </a:rPr>
              <a:t>Bill for Education Oversite Committee to:</a:t>
            </a:r>
            <a:endParaRPr lang="en-US" sz="2600" dirty="0">
              <a:latin typeface="+mj-lt"/>
            </a:endParaRPr>
          </a:p>
          <a:p>
            <a:pPr marL="864108" lvl="1" indent="-457200">
              <a:buFont typeface="Wingdings" panose="05000000000000000000" pitchFamily="2" charset="2"/>
              <a:buChar char="ü"/>
            </a:pPr>
            <a:r>
              <a:rPr lang="en-US" sz="2400" dirty="0" smtClean="0">
                <a:latin typeface="+mj-lt"/>
              </a:rPr>
              <a:t>Develop and pilot district accountability models</a:t>
            </a:r>
          </a:p>
          <a:p>
            <a:pPr marL="864108" lvl="1" indent="-457200">
              <a:buFont typeface="Wingdings" panose="05000000000000000000" pitchFamily="2" charset="2"/>
              <a:buChar char="ü"/>
            </a:pPr>
            <a:r>
              <a:rPr lang="en-US" sz="2400" dirty="0" smtClean="0">
                <a:latin typeface="+mj-lt"/>
              </a:rPr>
              <a:t>Amend profile of South Carolina graduate</a:t>
            </a:r>
            <a:endParaRPr lang="en-US" sz="2400" dirty="0">
              <a:latin typeface="+mj-lt"/>
            </a:endParaRPr>
          </a:p>
          <a:p>
            <a:pPr marL="864108" lvl="1" indent="-457200">
              <a:buFont typeface="Wingdings" panose="05000000000000000000" pitchFamily="2" charset="2"/>
              <a:buChar char="ü"/>
            </a:pPr>
            <a:r>
              <a:rPr lang="en-US" sz="2400" dirty="0" smtClean="0">
                <a:latin typeface="+mj-lt"/>
              </a:rPr>
              <a:t>Revise Comprehensive Annual Report Cards for Schools</a:t>
            </a:r>
          </a:p>
          <a:p>
            <a:pPr marL="1046988" lvl="2" indent="-457200">
              <a:buFont typeface="Courier New" panose="02070309020205020404" pitchFamily="49" charset="0"/>
              <a:buChar char="o"/>
            </a:pPr>
            <a:r>
              <a:rPr lang="en-US" sz="2000" dirty="0" smtClean="0">
                <a:latin typeface="+mj-lt"/>
              </a:rPr>
              <a:t>Delete current grading scale and replace with A-F scale</a:t>
            </a:r>
          </a:p>
          <a:p>
            <a:pPr marL="457200" indent="-342900">
              <a:buFont typeface="Arial" panose="020B0604020202020204" pitchFamily="34" charset="0"/>
              <a:buChar char="•"/>
            </a:pPr>
            <a:r>
              <a:rPr lang="en-US" sz="2600" dirty="0" smtClean="0">
                <a:latin typeface="+mj-lt"/>
              </a:rPr>
              <a:t>H.3969</a:t>
            </a:r>
          </a:p>
          <a:p>
            <a:pPr marL="864108" lvl="1" indent="-457200">
              <a:buFont typeface="Wingdings" panose="05000000000000000000" pitchFamily="2" charset="2"/>
              <a:buChar char="ü"/>
            </a:pPr>
            <a:r>
              <a:rPr lang="en-US" sz="2400" dirty="0" smtClean="0">
                <a:latin typeface="+mj-lt"/>
              </a:rPr>
              <a:t>Passed House and sent to Senate (4/6/17)</a:t>
            </a:r>
          </a:p>
          <a:p>
            <a:pPr marL="864108" lvl="1" indent="-457200">
              <a:buFont typeface="Wingdings" panose="05000000000000000000" pitchFamily="2" charset="2"/>
              <a:buChar char="ü"/>
            </a:pPr>
            <a:r>
              <a:rPr lang="en-US" sz="2400" dirty="0" smtClean="0">
                <a:latin typeface="+mj-lt"/>
              </a:rPr>
              <a:t>Passed Senate and returned back to House (5/10/17)</a:t>
            </a:r>
            <a:endParaRPr lang="en-US" sz="2400" dirty="0">
              <a:latin typeface="+mj-lt"/>
            </a:endParaRPr>
          </a:p>
          <a:p>
            <a:pPr marL="864108" lvl="1" indent="-457200">
              <a:buFont typeface="Wingdings" panose="05000000000000000000" pitchFamily="2" charset="2"/>
              <a:buChar char="ü"/>
            </a:pPr>
            <a:r>
              <a:rPr lang="en-US" sz="2400" dirty="0" smtClean="0">
                <a:latin typeface="+mj-lt"/>
              </a:rPr>
              <a:t>House non-concurrence with Senate amendment (5/10/17)</a:t>
            </a:r>
          </a:p>
          <a:p>
            <a:pPr marL="864108" lvl="1" indent="-457200">
              <a:buFont typeface="Wingdings" panose="05000000000000000000" pitchFamily="2" charset="2"/>
              <a:buChar char="ü"/>
            </a:pPr>
            <a:r>
              <a:rPr lang="en-US" sz="2400" dirty="0" smtClean="0">
                <a:latin typeface="+mj-lt"/>
              </a:rPr>
              <a:t>Senate insists upon amendment (5/11/17)</a:t>
            </a:r>
          </a:p>
          <a:p>
            <a:pPr marL="864108" lvl="1" indent="-457200">
              <a:buFont typeface="Wingdings" panose="05000000000000000000" pitchFamily="2" charset="2"/>
              <a:buChar char="ü"/>
            </a:pPr>
            <a:r>
              <a:rPr lang="en-US" sz="2400" dirty="0" smtClean="0">
                <a:latin typeface="+mj-lt"/>
              </a:rPr>
              <a:t>Conference committee appointed (5/11/17)</a:t>
            </a:r>
            <a:endParaRPr lang="en-US" sz="2400" dirty="0">
              <a:latin typeface="+mj-lt"/>
            </a:endParaRP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5/23/17</a:t>
            </a:r>
          </a:p>
        </p:txBody>
      </p:sp>
    </p:spTree>
    <p:extLst>
      <p:ext uri="{BB962C8B-B14F-4D97-AF65-F5344CB8AC3E}">
        <p14:creationId xmlns:p14="http://schemas.microsoft.com/office/powerpoint/2010/main" val="32453578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SCDE Fiscal Management of Districts (H.3221)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20000"/>
          </a:bodyPr>
          <a:lstStyle/>
          <a:p>
            <a:pPr marL="457200" indent="-342900">
              <a:buFont typeface="Arial" panose="020B0604020202020204" pitchFamily="34" charset="0"/>
              <a:buChar char="•"/>
            </a:pPr>
            <a:r>
              <a:rPr lang="en-US" sz="2800" dirty="0" smtClean="0">
                <a:latin typeface="+mj-lt"/>
              </a:rPr>
              <a:t>SCDE develop program for the following:</a:t>
            </a:r>
            <a:endParaRPr lang="en-US" sz="2800" dirty="0">
              <a:latin typeface="+mj-lt"/>
            </a:endParaRPr>
          </a:p>
          <a:p>
            <a:pPr marL="864108" lvl="1" indent="-457200">
              <a:buFont typeface="Wingdings" panose="05000000000000000000" pitchFamily="2" charset="2"/>
              <a:buChar char="ü"/>
            </a:pPr>
            <a:r>
              <a:rPr lang="en-US" sz="2600" dirty="0" smtClean="0">
                <a:latin typeface="+mj-lt"/>
              </a:rPr>
              <a:t>Identify fiscal practices and budgetary conditions that could compromise district fiscal integrity if left uncorrected</a:t>
            </a:r>
          </a:p>
          <a:p>
            <a:pPr marL="864108" lvl="1" indent="-457200">
              <a:buFont typeface="Wingdings" panose="05000000000000000000" pitchFamily="2" charset="2"/>
              <a:buChar char="ü"/>
            </a:pPr>
            <a:r>
              <a:rPr lang="en-US" sz="2600" dirty="0">
                <a:latin typeface="+mj-lt"/>
              </a:rPr>
              <a:t>Develop series of criteria with three levels of fiscal and budgetary concern</a:t>
            </a:r>
          </a:p>
          <a:p>
            <a:pPr marL="1412748" lvl="4" indent="-457200">
              <a:buFont typeface="Courier New" panose="02070309020205020404" pitchFamily="49" charset="0"/>
              <a:buChar char="o"/>
            </a:pPr>
            <a:r>
              <a:rPr lang="en-US" sz="2200" dirty="0"/>
              <a:t>Fiscal </a:t>
            </a:r>
            <a:r>
              <a:rPr lang="en-US" sz="2200" dirty="0" smtClean="0"/>
              <a:t>Watch</a:t>
            </a:r>
            <a:r>
              <a:rPr lang="en-US" sz="2200" dirty="0"/>
              <a:t>, Fiscal </a:t>
            </a:r>
            <a:r>
              <a:rPr lang="en-US" sz="2200" dirty="0" smtClean="0"/>
              <a:t>Caution</a:t>
            </a:r>
            <a:r>
              <a:rPr lang="en-US" sz="2200" dirty="0"/>
              <a:t>, Fiscal E</a:t>
            </a:r>
            <a:r>
              <a:rPr lang="en-US" sz="2200" dirty="0" smtClean="0"/>
              <a:t>mergency</a:t>
            </a:r>
            <a:endParaRPr lang="en-US" sz="2600" dirty="0" smtClean="0">
              <a:latin typeface="+mj-lt"/>
            </a:endParaRPr>
          </a:p>
          <a:p>
            <a:pPr marL="864108" lvl="1" indent="-457200">
              <a:buFont typeface="Wingdings" panose="05000000000000000000" pitchFamily="2" charset="2"/>
              <a:buChar char="ü"/>
            </a:pPr>
            <a:r>
              <a:rPr lang="en-US" sz="2600" dirty="0" smtClean="0">
                <a:latin typeface="+mj-lt"/>
              </a:rPr>
              <a:t>Advising district on appropriate corrective action</a:t>
            </a:r>
            <a:endParaRPr lang="en-US" sz="2800" dirty="0">
              <a:latin typeface="+mj-lt"/>
            </a:endParaRPr>
          </a:p>
          <a:p>
            <a:pPr marL="457200" indent="-342900">
              <a:buFont typeface="Arial" panose="020B0604020202020204" pitchFamily="34" charset="0"/>
              <a:buChar char="•"/>
            </a:pPr>
            <a:r>
              <a:rPr lang="en-US" sz="2800" dirty="0" smtClean="0">
                <a:latin typeface="+mj-lt"/>
              </a:rPr>
              <a:t>H.3221</a:t>
            </a:r>
          </a:p>
          <a:p>
            <a:pPr marL="864108" lvl="1" indent="-457200">
              <a:buFont typeface="Wingdings" panose="05000000000000000000" pitchFamily="2" charset="2"/>
              <a:buChar char="ü"/>
            </a:pPr>
            <a:r>
              <a:rPr lang="en-US" sz="2600" dirty="0" smtClean="0">
                <a:latin typeface="+mj-lt"/>
              </a:rPr>
              <a:t>Passed House and sent to Senate (1/31/17)</a:t>
            </a:r>
          </a:p>
          <a:p>
            <a:pPr marL="864108" lvl="1" indent="-457200">
              <a:buFont typeface="Wingdings" panose="05000000000000000000" pitchFamily="2" charset="2"/>
              <a:buChar char="ü"/>
            </a:pPr>
            <a:r>
              <a:rPr lang="en-US" sz="2600" dirty="0" smtClean="0">
                <a:latin typeface="+mj-lt"/>
              </a:rPr>
              <a:t>Passed Senate (4/20/17)</a:t>
            </a:r>
          </a:p>
          <a:p>
            <a:pPr marL="864108" lvl="1" indent="-457200">
              <a:buFont typeface="Wingdings" panose="05000000000000000000" pitchFamily="2" charset="2"/>
              <a:buChar char="ü"/>
            </a:pPr>
            <a:r>
              <a:rPr lang="en-US" sz="2600" dirty="0" smtClean="0">
                <a:latin typeface="+mj-lt"/>
              </a:rPr>
              <a:t>Ratified (5/4/17)</a:t>
            </a:r>
          </a:p>
          <a:p>
            <a:pPr marL="864108" lvl="1" indent="-457200">
              <a:buFont typeface="Wingdings" panose="05000000000000000000" pitchFamily="2" charset="2"/>
              <a:buChar char="ü"/>
            </a:pPr>
            <a:r>
              <a:rPr lang="en-US" sz="2600" dirty="0" smtClean="0">
                <a:latin typeface="+mj-lt"/>
              </a:rPr>
              <a:t>Signed by Governor (5/9/17)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5/23/17</a:t>
            </a:r>
          </a:p>
        </p:txBody>
      </p:sp>
    </p:spTree>
    <p:extLst>
      <p:ext uri="{BB962C8B-B14F-4D97-AF65-F5344CB8AC3E}">
        <p14:creationId xmlns:p14="http://schemas.microsoft.com/office/powerpoint/2010/main" val="10690006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Office of Freedom Of Information Act Review (H.3352)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191000"/>
          </a:xfrm>
        </p:spPr>
        <p:txBody>
          <a:bodyPr>
            <a:normAutofit lnSpcReduction="10000"/>
          </a:bodyPr>
          <a:lstStyle/>
          <a:p>
            <a:pPr marL="457200" indent="-342900">
              <a:buFont typeface="Arial" panose="020B0604020202020204" pitchFamily="34" charset="0"/>
              <a:buChar char="•"/>
            </a:pPr>
            <a:r>
              <a:rPr lang="en-US" sz="2400" dirty="0" smtClean="0">
                <a:latin typeface="+mj-lt"/>
              </a:rPr>
              <a:t>Establish following provisions:</a:t>
            </a:r>
          </a:p>
          <a:p>
            <a:pPr marL="749808" lvl="1" indent="-342900">
              <a:buFont typeface="Wingdings" panose="05000000000000000000" pitchFamily="2" charset="2"/>
              <a:buChar char="ü"/>
            </a:pPr>
            <a:r>
              <a:rPr lang="en-US" sz="2200" dirty="0" smtClean="0">
                <a:latin typeface="+mj-lt"/>
              </a:rPr>
              <a:t>Collect reasonable fees</a:t>
            </a:r>
          </a:p>
          <a:p>
            <a:pPr marL="749808" lvl="1" indent="-342900">
              <a:buFont typeface="Wingdings" panose="05000000000000000000" pitchFamily="2" charset="2"/>
              <a:buChar char="ü"/>
            </a:pPr>
            <a:r>
              <a:rPr lang="en-US" sz="2200" dirty="0" smtClean="0">
                <a:latin typeface="+mj-lt"/>
              </a:rPr>
              <a:t>Reduce time requirement for fulfilling FOIA request</a:t>
            </a:r>
          </a:p>
          <a:p>
            <a:pPr marL="749808" lvl="1" indent="-342900">
              <a:buFont typeface="Wingdings" panose="05000000000000000000" pitchFamily="2" charset="2"/>
              <a:buChar char="ü"/>
            </a:pPr>
            <a:r>
              <a:rPr lang="en-US" sz="2200" dirty="0" smtClean="0">
                <a:latin typeface="+mj-lt"/>
              </a:rPr>
              <a:t>Disputes will be expedited in Circuit Court within ten days of filing an action</a:t>
            </a:r>
          </a:p>
          <a:p>
            <a:pPr marL="457200" indent="-342900">
              <a:buFont typeface="Arial" panose="020B0604020202020204" pitchFamily="34" charset="0"/>
              <a:buChar char="•"/>
            </a:pPr>
            <a:r>
              <a:rPr lang="en-US" sz="2400" dirty="0" smtClean="0">
                <a:latin typeface="+mj-lt"/>
              </a:rPr>
              <a:t>H.3352</a:t>
            </a:r>
          </a:p>
          <a:p>
            <a:pPr marL="864108" lvl="1" indent="-457200">
              <a:buFont typeface="Wingdings" panose="05000000000000000000" pitchFamily="2" charset="2"/>
              <a:buChar char="ü"/>
            </a:pPr>
            <a:r>
              <a:rPr lang="en-US" sz="2200" dirty="0">
                <a:latin typeface="+mj-lt"/>
              </a:rPr>
              <a:t>Passed </a:t>
            </a:r>
            <a:r>
              <a:rPr lang="en-US" sz="2200" dirty="0" smtClean="0">
                <a:latin typeface="+mj-lt"/>
              </a:rPr>
              <a:t>House </a:t>
            </a:r>
            <a:r>
              <a:rPr lang="en-US" sz="2200" dirty="0">
                <a:latin typeface="+mj-lt"/>
              </a:rPr>
              <a:t>and sent to </a:t>
            </a:r>
            <a:r>
              <a:rPr lang="en-US" sz="2200" dirty="0" smtClean="0">
                <a:latin typeface="+mj-lt"/>
              </a:rPr>
              <a:t>Senate (3/22/17</a:t>
            </a:r>
            <a:r>
              <a:rPr lang="en-US" sz="2200" dirty="0">
                <a:latin typeface="+mj-lt"/>
              </a:rPr>
              <a:t>)</a:t>
            </a:r>
          </a:p>
          <a:p>
            <a:pPr marL="864108" lvl="1" indent="-457200">
              <a:buFont typeface="Wingdings" panose="05000000000000000000" pitchFamily="2" charset="2"/>
              <a:buChar char="ü"/>
            </a:pPr>
            <a:r>
              <a:rPr lang="en-US" sz="2000" dirty="0" smtClean="0"/>
              <a:t>Passed </a:t>
            </a:r>
            <a:r>
              <a:rPr lang="en-US" sz="2000" dirty="0"/>
              <a:t>Senate and returned back to </a:t>
            </a:r>
            <a:r>
              <a:rPr lang="en-US" sz="2000" dirty="0" smtClean="0"/>
              <a:t>House with amendment </a:t>
            </a:r>
            <a:r>
              <a:rPr lang="en-US" sz="2000" dirty="0"/>
              <a:t>(</a:t>
            </a:r>
            <a:r>
              <a:rPr lang="en-US" sz="2000" dirty="0" smtClean="0"/>
              <a:t>5/11/17</a:t>
            </a:r>
            <a:r>
              <a:rPr lang="en-US" sz="2000" dirty="0"/>
              <a:t>)</a:t>
            </a:r>
          </a:p>
          <a:p>
            <a:pPr marL="864108" lvl="1" indent="-457200">
              <a:buFont typeface="Wingdings" panose="05000000000000000000" pitchFamily="2" charset="2"/>
              <a:buChar char="ü"/>
            </a:pPr>
            <a:r>
              <a:rPr lang="en-US" sz="2000" dirty="0"/>
              <a:t>House </a:t>
            </a:r>
            <a:r>
              <a:rPr lang="en-US" sz="2000" dirty="0" smtClean="0"/>
              <a:t>concurrence </a:t>
            </a:r>
            <a:r>
              <a:rPr lang="en-US" sz="2000" dirty="0"/>
              <a:t>with Senate amendment (</a:t>
            </a:r>
            <a:r>
              <a:rPr lang="en-US" sz="2000" dirty="0" smtClean="0"/>
              <a:t>5/11/17</a:t>
            </a:r>
            <a:r>
              <a:rPr lang="en-US" sz="2000" dirty="0"/>
              <a:t>)</a:t>
            </a:r>
          </a:p>
          <a:p>
            <a:pPr marL="864108" lvl="1" indent="-457200">
              <a:buFont typeface="Wingdings" panose="05000000000000000000" pitchFamily="2" charset="2"/>
              <a:buChar char="ü"/>
            </a:pPr>
            <a:r>
              <a:rPr lang="en-US" sz="2000" dirty="0"/>
              <a:t>Ratified (</a:t>
            </a:r>
            <a:r>
              <a:rPr lang="en-US" sz="2000" dirty="0" smtClean="0"/>
              <a:t>5/15/17</a:t>
            </a:r>
            <a:r>
              <a:rPr lang="en-US" sz="2000" dirty="0"/>
              <a:t>)</a:t>
            </a:r>
          </a:p>
          <a:p>
            <a:pPr marL="864108" lvl="1" indent="-457200">
              <a:buFont typeface="Wingdings" panose="05000000000000000000" pitchFamily="2" charset="2"/>
              <a:buChar char="ü"/>
            </a:pPr>
            <a:r>
              <a:rPr lang="en-US" sz="2000" dirty="0"/>
              <a:t>Signed by Governor (</a:t>
            </a:r>
            <a:r>
              <a:rPr lang="en-US" sz="2000" dirty="0" smtClean="0"/>
              <a:t>5/19/17)</a:t>
            </a:r>
            <a:endParaRPr lang="en-US" sz="2200" dirty="0">
              <a:latin typeface="+mj-lt"/>
            </a:endParaRPr>
          </a:p>
          <a:p>
            <a:pPr marL="749808" lvl="1" indent="-342900">
              <a:buClr>
                <a:schemeClr val="bg2"/>
              </a:buClr>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646331"/>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5/23/17</a:t>
            </a:r>
          </a:p>
          <a:p>
            <a:pPr algn="ct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30580" y="2057400"/>
            <a:ext cx="7559040" cy="2057400"/>
          </a:xfrm>
        </p:spPr>
        <p:txBody>
          <a:bodyPr>
            <a:normAutofit/>
          </a:bodyPr>
          <a:lstStyle/>
          <a:p>
            <a:pPr marL="749808" lvl="1" indent="-342900">
              <a:buFont typeface="Arial" panose="020B0604020202020204" pitchFamily="34" charset="0"/>
              <a:buChar char="•"/>
            </a:pPr>
            <a:endParaRPr lang="en-US" sz="2200" dirty="0">
              <a:latin typeface="+mj-lt"/>
            </a:endParaRP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a:solidFill>
                  <a:srgbClr val="92D050"/>
                </a:solidFill>
                <a:latin typeface="Calibri" panose="020F0502020204030204" pitchFamily="34" charset="0"/>
              </a:rPr>
              <a:t>|</a:t>
            </a:r>
            <a:r>
              <a:rPr lang="en-US" b="1">
                <a:solidFill>
                  <a:schemeClr val="bg1"/>
                </a:solidFill>
              </a:rPr>
              <a:t> </a:t>
            </a:r>
            <a:r>
              <a:rPr lang="en-US" cap="small">
                <a:solidFill>
                  <a:schemeClr val="tx1">
                    <a:lumMod val="65000"/>
                    <a:lumOff val="35000"/>
                  </a:schemeClr>
                </a:solidFill>
              </a:rPr>
              <a:t>5/23/17</a:t>
            </a:r>
            <a:endParaRPr lang="en-US" cap="small" dirty="0">
              <a:solidFill>
                <a:schemeClr val="tx1">
                  <a:lumMod val="65000"/>
                  <a:lumOff val="35000"/>
                </a:schemeClr>
              </a:solidFill>
            </a:endParaRPr>
          </a:p>
        </p:txBody>
      </p:sp>
      <p:pic>
        <p:nvPicPr>
          <p:cNvPr id="7" name="Content Placeholder 5" descr="MP900439497[1]"/>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111348" y="2115499"/>
            <a:ext cx="7162800" cy="3522926"/>
          </a:xfrm>
          <a:prstGeom prst="rect">
            <a:avLst/>
          </a:prstGeom>
        </p:spPr>
      </p:pic>
      <p:sp>
        <p:nvSpPr>
          <p:cNvPr id="5" name="Rectangle 4"/>
          <p:cNvSpPr/>
          <p:nvPr/>
        </p:nvSpPr>
        <p:spPr>
          <a:xfrm>
            <a:off x="2642381" y="2676629"/>
            <a:ext cx="4572000" cy="1200329"/>
          </a:xfrm>
          <a:prstGeom prst="rect">
            <a:avLst/>
          </a:prstGeom>
        </p:spPr>
        <p:txBody>
          <a:bodyPr>
            <a:spAutoFit/>
          </a:bodyPr>
          <a:lstStyle/>
          <a:p>
            <a:pPr algn="ctr">
              <a:defRPr/>
            </a:pPr>
            <a:r>
              <a:rPr lang="fr-CA" sz="3600" dirty="0">
                <a:solidFill>
                  <a:schemeClr val="bg1"/>
                </a:solidFill>
                <a:effectLst>
                  <a:outerShdw blurRad="38100" dist="38100" dir="2700000" algn="tl">
                    <a:srgbClr val="C0C0C0"/>
                  </a:outerShdw>
                </a:effectLst>
                <a:latin typeface="Arial" charset="0"/>
              </a:rPr>
              <a:t>Congratulations!</a:t>
            </a:r>
          </a:p>
          <a:p>
            <a:pPr algn="ctr">
              <a:defRPr/>
            </a:pPr>
            <a:r>
              <a:rPr lang="fr-CA" sz="3600" dirty="0">
                <a:solidFill>
                  <a:schemeClr val="bg1"/>
                </a:solidFill>
                <a:effectLst>
                  <a:outerShdw blurRad="38100" dist="38100" dir="2700000" algn="tl">
                    <a:srgbClr val="C0C0C0"/>
                  </a:outerShdw>
                </a:effectLst>
                <a:latin typeface="Arial" charset="0"/>
              </a:rPr>
              <a:t>Class of </a:t>
            </a:r>
            <a:r>
              <a:rPr lang="fr-CA" sz="3600" dirty="0" smtClean="0">
                <a:solidFill>
                  <a:schemeClr val="bg1"/>
                </a:solidFill>
                <a:effectLst>
                  <a:outerShdw blurRad="38100" dist="38100" dir="2700000" algn="tl">
                    <a:srgbClr val="C0C0C0"/>
                  </a:outerShdw>
                </a:effectLst>
                <a:latin typeface="Arial" charset="0"/>
              </a:rPr>
              <a:t>2017</a:t>
            </a:r>
            <a:endParaRPr lang="fr-CA" sz="3600"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018501073"/>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7918</TotalTime>
  <Words>574</Words>
  <Application>Microsoft Office PowerPoint</Application>
  <PresentationFormat>On-screen Show (4:3)</PresentationFormat>
  <Paragraphs>125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Retrospect</vt:lpstr>
      <vt:lpstr>  Legislative Update</vt:lpstr>
      <vt:lpstr>2017-2018 Budget </vt:lpstr>
      <vt:lpstr>Education Oversite Committee (H.3969) </vt:lpstr>
      <vt:lpstr>SCDE Fiscal Management of Districts (H.3221) </vt:lpstr>
      <vt:lpstr>Office of Freedom Of Information Act Review (H.3352) </vt:lpstr>
      <vt:lpstr>Our Aiken County Schools are Succeeding! </vt:lpstr>
    </vt:vector>
  </TitlesOfParts>
  <Company>ACS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Vicky Durden</cp:lastModifiedBy>
  <cp:revision>426</cp:revision>
  <cp:lastPrinted>2017-05-23T00:39:58Z</cp:lastPrinted>
  <dcterms:created xsi:type="dcterms:W3CDTF">2015-01-14T14:07:42Z</dcterms:created>
  <dcterms:modified xsi:type="dcterms:W3CDTF">2017-05-23T12:17:53Z</dcterms:modified>
</cp:coreProperties>
</file>