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11"/>
  </p:notesMasterIdLst>
  <p:handoutMasterIdLst>
    <p:handoutMasterId r:id="rId12"/>
  </p:handoutMasterIdLst>
  <p:sldIdLst>
    <p:sldId id="256" r:id="rId2"/>
    <p:sldId id="326" r:id="rId3"/>
    <p:sldId id="325" r:id="rId4"/>
    <p:sldId id="324" r:id="rId5"/>
    <p:sldId id="321" r:id="rId6"/>
    <p:sldId id="318" r:id="rId7"/>
    <p:sldId id="313" r:id="rId8"/>
    <p:sldId id="307" r:id="rId9"/>
    <p:sldId id="323"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C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89565" autoAdjust="0"/>
  </p:normalViewPr>
  <p:slideViewPr>
    <p:cSldViewPr>
      <p:cViewPr varScale="1">
        <p:scale>
          <a:sx n="63" d="100"/>
          <a:sy n="63" d="100"/>
        </p:scale>
        <p:origin x="130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D7E318C-45AB-4135-ABCB-46D59D8CC806}" type="datetimeFigureOut">
              <a:rPr lang="en-US" smtClean="0"/>
              <a:t>5/9/2017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23F59F7-D568-44BB-AAF0-08289A88C5A6}" type="slidenum">
              <a:rPr lang="en-US" smtClean="0"/>
              <a:t>‹#›</a:t>
            </a:fld>
            <a:endParaRPr lang="en-US" dirty="0"/>
          </a:p>
        </p:txBody>
      </p:sp>
    </p:spTree>
    <p:extLst>
      <p:ext uri="{BB962C8B-B14F-4D97-AF65-F5344CB8AC3E}">
        <p14:creationId xmlns:p14="http://schemas.microsoft.com/office/powerpoint/2010/main" val="3827555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98867A4-DEAC-4D46-A6D8-E634381C73E3}" type="datetimeFigureOut">
              <a:rPr lang="en-US" smtClean="0"/>
              <a:t>5/9/2017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9D04B07-70A5-4E49-9DB6-306BA61BC46E}" type="slidenum">
              <a:rPr lang="en-US" smtClean="0"/>
              <a:t>‹#›</a:t>
            </a:fld>
            <a:endParaRPr lang="en-US" dirty="0"/>
          </a:p>
        </p:txBody>
      </p:sp>
    </p:spTree>
    <p:extLst>
      <p:ext uri="{BB962C8B-B14F-4D97-AF65-F5344CB8AC3E}">
        <p14:creationId xmlns:p14="http://schemas.microsoft.com/office/powerpoint/2010/main" val="3065415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**It’s not really this complicated, just erase all but one letter and enter your own info (then erase that first letter). But if you’re curious and want to play around with the presentation, the below is the guide: </a:t>
            </a:r>
          </a:p>
          <a:p>
            <a:endParaRPr lang="en-US" b="1" baseline="0" dirty="0" smtClean="0"/>
          </a:p>
          <a:p>
            <a:r>
              <a:rPr lang="en-US" b="1" baseline="0" dirty="0" smtClean="0"/>
              <a:t>TITLE: </a:t>
            </a:r>
          </a:p>
          <a:p>
            <a:r>
              <a:rPr lang="en-US" baseline="0" dirty="0" smtClean="0"/>
              <a:t>font: Calibri Light Headings (all caps); Bold</a:t>
            </a:r>
          </a:p>
          <a:p>
            <a:r>
              <a:rPr lang="en-US" baseline="0" dirty="0" smtClean="0"/>
              <a:t>font size: lg. depending on length 50/60 pt. </a:t>
            </a:r>
          </a:p>
          <a:p>
            <a:r>
              <a:rPr lang="en-US" baseline="0" dirty="0" smtClean="0"/>
              <a:t>color: Black &amp; Gray (Black, Text 1 Lighter 35%)</a:t>
            </a:r>
          </a:p>
          <a:p>
            <a:endParaRPr lang="en-US" baseline="0" dirty="0" smtClean="0"/>
          </a:p>
          <a:p>
            <a:r>
              <a:rPr lang="en-US" baseline="0" dirty="0" smtClean="0"/>
              <a:t>Subheading: </a:t>
            </a:r>
          </a:p>
          <a:p>
            <a:r>
              <a:rPr lang="en-US" baseline="0" dirty="0" smtClean="0"/>
              <a:t>Part 1 (ACPSD): Font: Calibri Light (Headings) All Caps, Light Green, 24 pt.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Part 2 (DATE): Font: Calibri Light (Headings) Small Caps, Gray (Black, Text 1 Lighter 35%)</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9D04B07-70A5-4E49-9DB6-306BA61BC46E}" type="slidenum">
              <a:rPr lang="en-US" smtClean="0"/>
              <a:t>1</a:t>
            </a:fld>
            <a:endParaRPr lang="en-US" dirty="0"/>
          </a:p>
        </p:txBody>
      </p:sp>
    </p:spTree>
    <p:extLst>
      <p:ext uri="{BB962C8B-B14F-4D97-AF65-F5344CB8AC3E}">
        <p14:creationId xmlns:p14="http://schemas.microsoft.com/office/powerpoint/2010/main" val="3024913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3</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4</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5</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6</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7</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8</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9</a:t>
            </a:fld>
            <a:endParaRPr lang="en-US" dirty="0"/>
          </a:p>
        </p:txBody>
      </p:sp>
    </p:spTree>
    <p:extLst>
      <p:ext uri="{BB962C8B-B14F-4D97-AF65-F5344CB8AC3E}">
        <p14:creationId xmlns:p14="http://schemas.microsoft.com/office/powerpoint/2010/main" val="112433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1BEF71-DE6C-4B51-996E-C16873494508}" type="datetime1">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620171"/>
      </p:ext>
    </p:extLst>
  </p:cSld>
  <p:clrMapOvr>
    <a:masterClrMapping/>
  </p:clrMapOvr>
  <p:transition spd="slow">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EC907A-E5C4-4BC9-A987-B35FB4E1DE0D}" type="datetime1">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252653386"/>
      </p:ext>
    </p:extLst>
  </p:cSld>
  <p:clrMapOvr>
    <a:masterClrMapping/>
  </p:clrMapOvr>
  <p:transition spd="slow">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3E5AA-ED4C-4562-BD7A-D46F8C72EC33}" type="datetime1">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275747951"/>
      </p:ext>
    </p:extLst>
  </p:cSld>
  <p:clrMapOvr>
    <a:masterClrMapping/>
  </p:clrMapOvr>
  <p:transition spd="slow">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40D0AA-E9FC-4E80-869B-6083C3F8986C}" type="datetime1">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77961466"/>
      </p:ext>
    </p:extLst>
  </p:cSld>
  <p:clrMapOvr>
    <a:masterClrMapping/>
  </p:clrMapOvr>
  <p:transition spd="slow">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34644-291B-4EA6-A0B7-37F33914607B}" type="datetime1">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563565"/>
      </p:ext>
    </p:extLst>
  </p:cSld>
  <p:clrMapOvr>
    <a:masterClrMapping/>
  </p:clrMapOvr>
  <p:transition spd="slow">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34670A-919C-4020-B5F1-88A1FD909537}" type="datetime1">
              <a:rPr lang="en-US" smtClean="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86587030"/>
      </p:ext>
    </p:extLst>
  </p:cSld>
  <p:clrMapOvr>
    <a:masterClrMapping/>
  </p:clrMapOvr>
  <p:transition spd="slow">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3C97B1-045A-4369-A317-ED6E050FBDA2}" type="datetime1">
              <a:rPr lang="en-US" smtClean="0"/>
              <a:t>5/9/2017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17995150"/>
      </p:ext>
    </p:extLst>
  </p:cSld>
  <p:clrMapOvr>
    <a:masterClrMapping/>
  </p:clrMapOvr>
  <p:transition spd="slow">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BC77E7-3EF4-4885-AB41-4F349F0B3866}" type="datetime1">
              <a:rPr lang="en-US" smtClean="0"/>
              <a:t>5/9/2017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3454859459"/>
      </p:ext>
    </p:extLst>
  </p:cSld>
  <p:clrMapOvr>
    <a:masterClrMapping/>
  </p:clrMapOvr>
  <p:transition spd="slow">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84D8100-0AEB-4446-B602-5968B9779315}" type="datetime1">
              <a:rPr lang="en-US" smtClean="0"/>
              <a:t>5/9/2017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09258924"/>
      </p:ext>
    </p:extLst>
  </p:cSld>
  <p:clrMapOvr>
    <a:masterClrMapping/>
  </p:clrMapOvr>
  <p:transition spd="slow">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BF82DE1-B236-4520-9B91-2F686607261B}" type="datetime1">
              <a:rPr lang="en-US" smtClean="0"/>
              <a:t>5/9/2017</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38B96DB-C5BB-48C9-8AB1-92DA957701DD}" type="slidenum">
              <a:rPr lang="en-US" smtClean="0"/>
              <a:t>‹#›</a:t>
            </a:fld>
            <a:endParaRPr lang="en-US" dirty="0"/>
          </a:p>
        </p:txBody>
      </p:sp>
    </p:spTree>
    <p:extLst>
      <p:ext uri="{BB962C8B-B14F-4D97-AF65-F5344CB8AC3E}">
        <p14:creationId xmlns:p14="http://schemas.microsoft.com/office/powerpoint/2010/main" val="3284258166"/>
      </p:ext>
    </p:extLst>
  </p:cSld>
  <p:clrMapOvr>
    <a:masterClrMapping/>
  </p:clrMapOvr>
  <p:transition spd="slow">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E037DA-336F-439E-9E17-E36F5B0F3CF5}" type="datetime1">
              <a:rPr lang="en-US" smtClean="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816472557"/>
      </p:ext>
    </p:extLst>
  </p:cSld>
  <p:clrMapOvr>
    <a:masterClrMapping/>
  </p:clrMapOvr>
  <p:transition spd="slow">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2FA5630-1A63-4849-A3F8-0F42C3402C52}" type="datetime1">
              <a:rPr lang="en-US" smtClean="0"/>
              <a:t>5/9/2017</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38B96DB-C5BB-48C9-8AB1-92DA957701DD}"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91876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ransition spd="slow">
    <p:randomBar dir="vert"/>
  </p:transition>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458200" cy="4343400"/>
          </a:xfrm>
        </p:spPr>
        <p:txBody>
          <a:bodyPr>
            <a:normAutofit/>
          </a:bodyPr>
          <a:lstStyle/>
          <a:p>
            <a:r>
              <a:rPr lang="en-US" sz="6600" b="1" spc="300" dirty="0" smtClean="0">
                <a:solidFill>
                  <a:schemeClr val="tx1"/>
                </a:solidFill>
              </a:rPr>
              <a:t>  Legislative </a:t>
            </a:r>
            <a:r>
              <a:rPr lang="en-US" sz="6600" b="1" spc="300" dirty="0" smtClean="0">
                <a:solidFill>
                  <a:schemeClr val="tx1">
                    <a:lumMod val="65000"/>
                    <a:lumOff val="35000"/>
                  </a:schemeClr>
                </a:solidFill>
              </a:rPr>
              <a:t>Update</a:t>
            </a:r>
            <a:endParaRPr lang="en-US" sz="6600" b="1" spc="300" dirty="0">
              <a:solidFill>
                <a:schemeClr val="tx1">
                  <a:lumMod val="65000"/>
                  <a:lumOff val="35000"/>
                </a:schemeClr>
              </a:solidFill>
            </a:endParaRPr>
          </a:p>
        </p:txBody>
      </p:sp>
      <p:sp>
        <p:nvSpPr>
          <p:cNvPr id="8" name="Subtitle 2"/>
          <p:cNvSpPr>
            <a:spLocks noGrp="1"/>
          </p:cNvSpPr>
          <p:nvPr>
            <p:ph type="subTitle" idx="1"/>
          </p:nvPr>
        </p:nvSpPr>
        <p:spPr>
          <a:xfrm>
            <a:off x="-76200" y="4724400"/>
            <a:ext cx="9090660" cy="1143000"/>
          </a:xfrm>
        </p:spPr>
        <p:txBody>
          <a:bodyPr>
            <a:normAutofit/>
          </a:bodyPr>
          <a:lstStyle/>
          <a:p>
            <a:pPr algn="ctr">
              <a:lnSpc>
                <a:spcPct val="100000"/>
              </a:lnSpc>
            </a:pPr>
            <a:r>
              <a:rPr lang="en-US" b="1" spc="0" dirty="0" smtClean="0">
                <a:solidFill>
                  <a:srgbClr val="92D050"/>
                </a:solidFill>
              </a:rPr>
              <a:t>   AIKEN COUNTY PUBLIC SCHOOL DISTRICT   </a:t>
            </a:r>
            <a:r>
              <a:rPr lang="en-US" cap="small" spc="0" dirty="0" smtClean="0">
                <a:solidFill>
                  <a:schemeClr val="tx1">
                    <a:lumMod val="65000"/>
                    <a:lumOff val="35000"/>
                  </a:schemeClr>
                </a:solidFill>
              </a:rPr>
              <a:t>5/9/17</a:t>
            </a:r>
          </a:p>
          <a:p>
            <a:pPr algn="ctr">
              <a:lnSpc>
                <a:spcPct val="100000"/>
              </a:lnSpc>
            </a:pPr>
            <a:endParaRPr lang="en-US" cap="small" dirty="0" smtClean="0">
              <a:solidFill>
                <a:schemeClr val="tx1">
                  <a:lumMod val="65000"/>
                  <a:lumOff val="35000"/>
                </a:schemeClr>
              </a:solidFill>
            </a:endParaRPr>
          </a:p>
          <a:p>
            <a:endParaRPr lang="en-US" dirty="0"/>
          </a:p>
        </p:txBody>
      </p:sp>
    </p:spTree>
    <p:extLst>
      <p:ext uri="{BB962C8B-B14F-4D97-AF65-F5344CB8AC3E}">
        <p14:creationId xmlns:p14="http://schemas.microsoft.com/office/powerpoint/2010/main" val="228367169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Tax Credit For Workforce Scholarship (H.3311)</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a:bodyPr>
          <a:lstStyle/>
          <a:p>
            <a:pPr marL="457200" indent="-342900">
              <a:buFont typeface="Arial" panose="020B0604020202020204" pitchFamily="34" charset="0"/>
              <a:buChar char="•"/>
            </a:pPr>
            <a:r>
              <a:rPr lang="en-US" sz="2800" dirty="0" smtClean="0">
                <a:latin typeface="+mj-lt"/>
              </a:rPr>
              <a:t>Bill to develop and implement a career pathways initiative:</a:t>
            </a:r>
            <a:endParaRPr lang="en-US" sz="2800" dirty="0">
              <a:latin typeface="+mj-lt"/>
            </a:endParaRPr>
          </a:p>
          <a:p>
            <a:pPr marL="864108" lvl="1" indent="-457200">
              <a:buFont typeface="Wingdings" panose="05000000000000000000" pitchFamily="2" charset="2"/>
              <a:buChar char="ü"/>
            </a:pPr>
            <a:r>
              <a:rPr lang="en-US" sz="2600" dirty="0" smtClean="0">
                <a:latin typeface="+mj-lt"/>
              </a:rPr>
              <a:t>Establish a first careers program</a:t>
            </a:r>
          </a:p>
          <a:p>
            <a:pPr marL="864108" lvl="1" indent="-457200">
              <a:buFont typeface="Wingdings" panose="05000000000000000000" pitchFamily="2" charset="2"/>
              <a:buChar char="ü"/>
            </a:pPr>
            <a:r>
              <a:rPr lang="en-US" sz="2600" dirty="0" smtClean="0">
                <a:latin typeface="+mj-lt"/>
              </a:rPr>
              <a:t>Establish a pathways to new opportunities program</a:t>
            </a:r>
          </a:p>
          <a:p>
            <a:pPr marL="864108" lvl="1" indent="-457200">
              <a:buFont typeface="Wingdings" panose="05000000000000000000" pitchFamily="2" charset="2"/>
              <a:buChar char="ü"/>
            </a:pPr>
            <a:r>
              <a:rPr lang="en-US" sz="2600" dirty="0" smtClean="0">
                <a:latin typeface="+mj-lt"/>
              </a:rPr>
              <a:t>Establish a tax credit for businesses who hire an apprentice</a:t>
            </a:r>
          </a:p>
          <a:p>
            <a:pPr marL="457200" indent="-342900">
              <a:buFont typeface="Arial" panose="020B0604020202020204" pitchFamily="34" charset="0"/>
              <a:buChar char="•"/>
            </a:pPr>
            <a:r>
              <a:rPr lang="en-US" sz="2800" dirty="0" smtClean="0">
                <a:latin typeface="+mj-lt"/>
              </a:rPr>
              <a:t>H.3311</a:t>
            </a:r>
          </a:p>
          <a:p>
            <a:pPr marL="864108" lvl="1" indent="-457200">
              <a:buFont typeface="Wingdings" panose="05000000000000000000" pitchFamily="2" charset="2"/>
              <a:buChar char="ü"/>
            </a:pPr>
            <a:r>
              <a:rPr lang="en-US" sz="2600" dirty="0">
                <a:latin typeface="+mj-lt"/>
              </a:rPr>
              <a:t>Passed House and sent to </a:t>
            </a:r>
            <a:r>
              <a:rPr lang="en-US" sz="2600" dirty="0" smtClean="0">
                <a:latin typeface="+mj-lt"/>
              </a:rPr>
              <a:t>Senate (3/30/17</a:t>
            </a:r>
            <a:r>
              <a:rPr lang="en-US" sz="2600" dirty="0">
                <a:latin typeface="+mj-lt"/>
              </a:rPr>
              <a:t>)</a:t>
            </a:r>
          </a:p>
          <a:p>
            <a:pPr marL="864108" lvl="1" indent="-457200">
              <a:buFont typeface="Wingdings" panose="05000000000000000000" pitchFamily="2" charset="2"/>
              <a:buChar char="ü"/>
            </a:pPr>
            <a:r>
              <a:rPr lang="en-US" sz="2600" dirty="0" smtClean="0">
                <a:latin typeface="+mj-lt"/>
              </a:rPr>
              <a:t>Referred to Senate Committee on Education (4/4/17</a:t>
            </a:r>
            <a:r>
              <a:rPr lang="en-US" sz="2600" dirty="0">
                <a:latin typeface="+mj-lt"/>
              </a:rPr>
              <a:t>)</a:t>
            </a:r>
          </a:p>
          <a:p>
            <a:pPr marL="864108" lvl="1" indent="-457200">
              <a:buFont typeface="Wingdings" panose="05000000000000000000" pitchFamily="2" charset="2"/>
              <a:buChar char="ü"/>
            </a:pPr>
            <a:endParaRPr lang="en-US" sz="2600" dirty="0" smtClean="0">
              <a:latin typeface="+mj-lt"/>
            </a:endParaRP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646331"/>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5/9/17</a:t>
            </a:r>
          </a:p>
          <a:p>
            <a:pPr algn="ct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3286072337"/>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Education Oversite Committee (H.3969)</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a:bodyPr>
          <a:lstStyle/>
          <a:p>
            <a:pPr marL="457200" indent="-342900">
              <a:buFont typeface="Arial" panose="020B0604020202020204" pitchFamily="34" charset="0"/>
              <a:buChar char="•"/>
            </a:pPr>
            <a:r>
              <a:rPr lang="en-US" sz="2600" dirty="0" smtClean="0">
                <a:latin typeface="+mj-lt"/>
              </a:rPr>
              <a:t>Bill for Education Oversite Committee to:</a:t>
            </a:r>
            <a:endParaRPr lang="en-US" sz="2600" dirty="0">
              <a:latin typeface="+mj-lt"/>
            </a:endParaRPr>
          </a:p>
          <a:p>
            <a:pPr marL="864108" lvl="1" indent="-457200">
              <a:buFont typeface="Wingdings" panose="05000000000000000000" pitchFamily="2" charset="2"/>
              <a:buChar char="ü"/>
            </a:pPr>
            <a:r>
              <a:rPr lang="en-US" sz="2400" dirty="0" smtClean="0">
                <a:latin typeface="+mj-lt"/>
              </a:rPr>
              <a:t>Develop and pilot district accountability models</a:t>
            </a:r>
          </a:p>
          <a:p>
            <a:pPr marL="864108" lvl="1" indent="-457200">
              <a:buFont typeface="Wingdings" panose="05000000000000000000" pitchFamily="2" charset="2"/>
              <a:buChar char="ü"/>
            </a:pPr>
            <a:r>
              <a:rPr lang="en-US" sz="2400" dirty="0" smtClean="0">
                <a:latin typeface="+mj-lt"/>
              </a:rPr>
              <a:t>Amend profile of South Carolina graduate</a:t>
            </a:r>
            <a:endParaRPr lang="en-US" sz="2400" dirty="0">
              <a:latin typeface="+mj-lt"/>
            </a:endParaRPr>
          </a:p>
          <a:p>
            <a:pPr marL="864108" lvl="1" indent="-457200">
              <a:buFont typeface="Wingdings" panose="05000000000000000000" pitchFamily="2" charset="2"/>
              <a:buChar char="ü"/>
            </a:pPr>
            <a:r>
              <a:rPr lang="en-US" sz="2400" dirty="0" smtClean="0">
                <a:latin typeface="+mj-lt"/>
              </a:rPr>
              <a:t>Revise Comprehensive Annual Report Cards for Schools</a:t>
            </a:r>
          </a:p>
          <a:p>
            <a:pPr marL="1046988" lvl="2" indent="-457200">
              <a:buFont typeface="Courier New" panose="02070309020205020404" pitchFamily="49" charset="0"/>
              <a:buChar char="o"/>
            </a:pPr>
            <a:r>
              <a:rPr lang="en-US" sz="2000" dirty="0" smtClean="0">
                <a:latin typeface="+mj-lt"/>
              </a:rPr>
              <a:t>Delete current grading scale and replace with A-F scale</a:t>
            </a:r>
          </a:p>
          <a:p>
            <a:pPr marL="457200" indent="-342900">
              <a:buFont typeface="Arial" panose="020B0604020202020204" pitchFamily="34" charset="0"/>
              <a:buChar char="•"/>
            </a:pPr>
            <a:r>
              <a:rPr lang="en-US" sz="2600" dirty="0" smtClean="0">
                <a:latin typeface="+mj-lt"/>
              </a:rPr>
              <a:t>H.3969</a:t>
            </a:r>
          </a:p>
          <a:p>
            <a:pPr marL="864108" lvl="1" indent="-457200">
              <a:buFont typeface="Wingdings" panose="05000000000000000000" pitchFamily="2" charset="2"/>
              <a:buChar char="ü"/>
            </a:pPr>
            <a:r>
              <a:rPr lang="en-US" sz="2400" dirty="0" smtClean="0">
                <a:latin typeface="+mj-lt"/>
              </a:rPr>
              <a:t>Passed House and sent to Senate (4/6/17</a:t>
            </a:r>
            <a:r>
              <a:rPr lang="en-US" sz="2400" dirty="0">
                <a:latin typeface="+mj-lt"/>
              </a:rPr>
              <a:t>)</a:t>
            </a:r>
          </a:p>
          <a:p>
            <a:pPr marL="864108" lvl="1" indent="-457200">
              <a:buFont typeface="Wingdings" panose="05000000000000000000" pitchFamily="2" charset="2"/>
              <a:buChar char="ü"/>
            </a:pPr>
            <a:r>
              <a:rPr lang="en-US" sz="2400" dirty="0" smtClean="0">
                <a:latin typeface="+mj-lt"/>
              </a:rPr>
              <a:t>Amended and Recalled from Senate </a:t>
            </a:r>
            <a:r>
              <a:rPr lang="en-US" sz="2400" dirty="0">
                <a:latin typeface="+mj-lt"/>
              </a:rPr>
              <a:t>Committee on </a:t>
            </a:r>
            <a:r>
              <a:rPr lang="en-US" sz="2400" dirty="0" smtClean="0">
                <a:latin typeface="+mj-lt"/>
              </a:rPr>
              <a:t>Education (5/5/17</a:t>
            </a:r>
            <a:r>
              <a:rPr lang="en-US" sz="2400" dirty="0">
                <a:latin typeface="+mj-lt"/>
              </a:rPr>
              <a:t>)</a:t>
            </a:r>
          </a:p>
          <a:p>
            <a:pPr marL="864108" lvl="1" indent="-457200">
              <a:buFont typeface="Wingdings" panose="05000000000000000000" pitchFamily="2" charset="2"/>
              <a:buChar char="ü"/>
            </a:pPr>
            <a:endParaRPr lang="en-US" sz="2600" dirty="0" smtClean="0">
              <a:latin typeface="+mj-lt"/>
            </a:endParaRP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5/9/17</a:t>
            </a:r>
          </a:p>
        </p:txBody>
      </p:sp>
    </p:spTree>
    <p:extLst>
      <p:ext uri="{BB962C8B-B14F-4D97-AF65-F5344CB8AC3E}">
        <p14:creationId xmlns:p14="http://schemas.microsoft.com/office/powerpoint/2010/main" val="360590339"/>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Road Repair Bill (H.3516)</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fontScale="92500" lnSpcReduction="20000"/>
          </a:bodyPr>
          <a:lstStyle/>
          <a:p>
            <a:pPr marL="457200" indent="-342900">
              <a:buFont typeface="Arial" panose="020B0604020202020204" pitchFamily="34" charset="0"/>
              <a:buChar char="•"/>
            </a:pPr>
            <a:r>
              <a:rPr lang="en-US" sz="2800" dirty="0" smtClean="0">
                <a:latin typeface="+mj-lt"/>
              </a:rPr>
              <a:t>Bill to generate revenue for road repair by:</a:t>
            </a:r>
            <a:endParaRPr lang="en-US" sz="2800" dirty="0">
              <a:latin typeface="+mj-lt"/>
            </a:endParaRPr>
          </a:p>
          <a:p>
            <a:pPr marL="864108" lvl="1" indent="-457200">
              <a:buFont typeface="Wingdings" panose="05000000000000000000" pitchFamily="2" charset="2"/>
              <a:buChar char="ü"/>
            </a:pPr>
            <a:r>
              <a:rPr lang="en-US" sz="2600" dirty="0" smtClean="0">
                <a:latin typeface="+mj-lt"/>
              </a:rPr>
              <a:t>Phase in of 10 cents per gallon increase over next five years</a:t>
            </a:r>
          </a:p>
          <a:p>
            <a:pPr marL="864108" lvl="1" indent="-457200">
              <a:buFont typeface="Wingdings" panose="05000000000000000000" pitchFamily="2" charset="2"/>
              <a:buChar char="ü"/>
            </a:pPr>
            <a:r>
              <a:rPr lang="en-US" sz="2600" dirty="0" smtClean="0">
                <a:latin typeface="+mj-lt"/>
              </a:rPr>
              <a:t>Add infrastructure maintenance fee to annual registration</a:t>
            </a:r>
            <a:endParaRPr lang="en-US" sz="2600" dirty="0">
              <a:latin typeface="+mj-lt"/>
            </a:endParaRPr>
          </a:p>
          <a:p>
            <a:pPr marL="864108" lvl="1" indent="-457200">
              <a:buFont typeface="Wingdings" panose="05000000000000000000" pitchFamily="2" charset="2"/>
              <a:buChar char="ü"/>
            </a:pPr>
            <a:r>
              <a:rPr lang="en-US" sz="2600" dirty="0" smtClean="0">
                <a:latin typeface="+mj-lt"/>
              </a:rPr>
              <a:t>Increase minimum sales tax on vehicle purchase to $500</a:t>
            </a:r>
          </a:p>
          <a:p>
            <a:pPr marL="457200" lvl="1" indent="-342900">
              <a:spcBef>
                <a:spcPts val="1200"/>
              </a:spcBef>
              <a:spcAft>
                <a:spcPts val="200"/>
              </a:spcAft>
              <a:buSzPct val="100000"/>
              <a:buFont typeface="Arial" panose="020B0604020202020204" pitchFamily="34" charset="0"/>
              <a:buChar char="•"/>
            </a:pPr>
            <a:r>
              <a:rPr lang="en-US" sz="2800" dirty="0" smtClean="0">
                <a:solidFill>
                  <a:srgbClr val="FF0000"/>
                </a:solidFill>
                <a:latin typeface="+mj-lt"/>
              </a:rPr>
              <a:t>THIS ITEM DELETED FROM BILL</a:t>
            </a:r>
            <a:r>
              <a:rPr lang="en-US" sz="2800" dirty="0" smtClean="0">
                <a:latin typeface="+mj-lt"/>
              </a:rPr>
              <a:t> - Eliminate </a:t>
            </a:r>
            <a:r>
              <a:rPr lang="en-US" sz="2800" dirty="0">
                <a:latin typeface="+mj-lt"/>
              </a:rPr>
              <a:t>$37.6 million from Education Improvement </a:t>
            </a:r>
            <a:r>
              <a:rPr lang="en-US" sz="2800" dirty="0" smtClean="0">
                <a:latin typeface="+mj-lt"/>
              </a:rPr>
              <a:t>Act and shift it to pay for roads</a:t>
            </a:r>
            <a:endParaRPr lang="en-US" sz="2800" dirty="0">
              <a:latin typeface="+mj-lt"/>
            </a:endParaRPr>
          </a:p>
          <a:p>
            <a:pPr marL="457200" indent="-342900">
              <a:buFont typeface="Arial" panose="020B0604020202020204" pitchFamily="34" charset="0"/>
              <a:buChar char="•"/>
            </a:pPr>
            <a:r>
              <a:rPr lang="en-US" sz="2800" dirty="0" smtClean="0">
                <a:latin typeface="+mj-lt"/>
              </a:rPr>
              <a:t>H.3516</a:t>
            </a:r>
          </a:p>
          <a:p>
            <a:pPr marL="864108" lvl="1" indent="-457200">
              <a:buFont typeface="Wingdings" panose="05000000000000000000" pitchFamily="2" charset="2"/>
              <a:buChar char="ü"/>
            </a:pPr>
            <a:r>
              <a:rPr lang="en-US" sz="2800" dirty="0" smtClean="0">
                <a:latin typeface="+mj-lt"/>
              </a:rPr>
              <a:t>Passed House </a:t>
            </a:r>
            <a:r>
              <a:rPr lang="en-US" sz="2800" dirty="0">
                <a:latin typeface="+mj-lt"/>
              </a:rPr>
              <a:t>and sent to </a:t>
            </a:r>
            <a:r>
              <a:rPr lang="en-US" sz="2800" dirty="0" smtClean="0">
                <a:latin typeface="+mj-lt"/>
              </a:rPr>
              <a:t>Senate (3/1/17</a:t>
            </a:r>
            <a:r>
              <a:rPr lang="en-US" sz="2800" dirty="0">
                <a:latin typeface="+mj-lt"/>
              </a:rPr>
              <a:t>)</a:t>
            </a:r>
          </a:p>
          <a:p>
            <a:pPr marL="864108" lvl="1" indent="-457200">
              <a:buFont typeface="Wingdings" panose="05000000000000000000" pitchFamily="2" charset="2"/>
              <a:buChar char="ü"/>
            </a:pPr>
            <a:r>
              <a:rPr lang="en-US" sz="2800" dirty="0" smtClean="0">
                <a:latin typeface="+mj-lt"/>
              </a:rPr>
              <a:t>Passed Senate and sent back to House (5/3/17)</a:t>
            </a:r>
          </a:p>
          <a:p>
            <a:pPr marL="864108" lvl="1" indent="-457200">
              <a:buFont typeface="Wingdings" panose="05000000000000000000" pitchFamily="2" charset="2"/>
              <a:buChar char="ü"/>
            </a:pPr>
            <a:r>
              <a:rPr lang="en-US" sz="2800" dirty="0" smtClean="0">
                <a:latin typeface="+mj-lt"/>
              </a:rPr>
              <a:t>Conference Committee appointed (5/3/17)</a:t>
            </a:r>
            <a:endParaRPr lang="en-US" sz="2800" dirty="0">
              <a:latin typeface="+mj-lt"/>
            </a:endParaRPr>
          </a:p>
          <a:p>
            <a:pPr marL="864108" lvl="1" indent="-457200">
              <a:buFont typeface="Wingdings" panose="05000000000000000000" pitchFamily="2" charset="2"/>
              <a:buChar char="ü"/>
            </a:pPr>
            <a:endParaRPr lang="en-US" sz="2600" dirty="0" smtClean="0">
              <a:latin typeface="+mj-lt"/>
            </a:endParaRP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5/9/17</a:t>
            </a:r>
          </a:p>
        </p:txBody>
      </p:sp>
    </p:spTree>
    <p:extLst>
      <p:ext uri="{BB962C8B-B14F-4D97-AF65-F5344CB8AC3E}">
        <p14:creationId xmlns:p14="http://schemas.microsoft.com/office/powerpoint/2010/main" val="1206091240"/>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SCDE Fiscal Management of Districts (H.3221)</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fontScale="92500" lnSpcReduction="10000"/>
          </a:bodyPr>
          <a:lstStyle/>
          <a:p>
            <a:pPr marL="457200" indent="-342900">
              <a:buFont typeface="Arial" panose="020B0604020202020204" pitchFamily="34" charset="0"/>
              <a:buChar char="•"/>
            </a:pPr>
            <a:r>
              <a:rPr lang="en-US" sz="2800" dirty="0" smtClean="0">
                <a:latin typeface="+mj-lt"/>
              </a:rPr>
              <a:t>SCDE develop program for the following:</a:t>
            </a:r>
            <a:endParaRPr lang="en-US" sz="2800" dirty="0">
              <a:latin typeface="+mj-lt"/>
            </a:endParaRPr>
          </a:p>
          <a:p>
            <a:pPr marL="864108" lvl="1" indent="-457200">
              <a:buFont typeface="Wingdings" panose="05000000000000000000" pitchFamily="2" charset="2"/>
              <a:buChar char="ü"/>
            </a:pPr>
            <a:r>
              <a:rPr lang="en-US" sz="2600" dirty="0" smtClean="0">
                <a:latin typeface="+mj-lt"/>
              </a:rPr>
              <a:t>Identify fiscal practices and budgetary conditions that could compromise district fiscal integrity if left uncorrected</a:t>
            </a:r>
          </a:p>
          <a:p>
            <a:pPr marL="864108" lvl="1" indent="-457200">
              <a:buFont typeface="Wingdings" panose="05000000000000000000" pitchFamily="2" charset="2"/>
              <a:buChar char="ü"/>
            </a:pPr>
            <a:r>
              <a:rPr lang="en-US" sz="2600" dirty="0">
                <a:latin typeface="+mj-lt"/>
              </a:rPr>
              <a:t>Develop series of criteria with three levels of fiscal and budgetary concern</a:t>
            </a:r>
          </a:p>
          <a:p>
            <a:pPr marL="1412748" lvl="4" indent="-457200">
              <a:buFont typeface="Courier New" panose="02070309020205020404" pitchFamily="49" charset="0"/>
              <a:buChar char="o"/>
            </a:pPr>
            <a:r>
              <a:rPr lang="en-US" sz="2200" dirty="0"/>
              <a:t>Fiscal </a:t>
            </a:r>
            <a:r>
              <a:rPr lang="en-US" sz="2200" dirty="0" smtClean="0"/>
              <a:t>Watch</a:t>
            </a:r>
            <a:r>
              <a:rPr lang="en-US" sz="2200" dirty="0"/>
              <a:t>, Fiscal </a:t>
            </a:r>
            <a:r>
              <a:rPr lang="en-US" sz="2200" dirty="0" smtClean="0"/>
              <a:t>Caution</a:t>
            </a:r>
            <a:r>
              <a:rPr lang="en-US" sz="2200" dirty="0"/>
              <a:t>, Fiscal E</a:t>
            </a:r>
            <a:r>
              <a:rPr lang="en-US" sz="2200" dirty="0" smtClean="0"/>
              <a:t>mergency</a:t>
            </a:r>
            <a:endParaRPr lang="en-US" sz="2600" dirty="0" smtClean="0">
              <a:latin typeface="+mj-lt"/>
            </a:endParaRPr>
          </a:p>
          <a:p>
            <a:pPr marL="864108" lvl="1" indent="-457200">
              <a:buFont typeface="Wingdings" panose="05000000000000000000" pitchFamily="2" charset="2"/>
              <a:buChar char="ü"/>
            </a:pPr>
            <a:r>
              <a:rPr lang="en-US" sz="2600" dirty="0" smtClean="0">
                <a:latin typeface="+mj-lt"/>
              </a:rPr>
              <a:t>Advising district on appropriate corrective action</a:t>
            </a:r>
            <a:endParaRPr lang="en-US" sz="2800" dirty="0">
              <a:latin typeface="+mj-lt"/>
            </a:endParaRPr>
          </a:p>
          <a:p>
            <a:pPr marL="457200" indent="-342900">
              <a:buFont typeface="Arial" panose="020B0604020202020204" pitchFamily="34" charset="0"/>
              <a:buChar char="•"/>
            </a:pPr>
            <a:r>
              <a:rPr lang="en-US" sz="2800" dirty="0" smtClean="0">
                <a:latin typeface="+mj-lt"/>
              </a:rPr>
              <a:t>H.3221</a:t>
            </a:r>
          </a:p>
          <a:p>
            <a:pPr marL="864108" lvl="1" indent="-457200">
              <a:buFont typeface="Wingdings" panose="05000000000000000000" pitchFamily="2" charset="2"/>
              <a:buChar char="ü"/>
            </a:pPr>
            <a:r>
              <a:rPr lang="en-US" sz="2600" dirty="0" smtClean="0">
                <a:latin typeface="+mj-lt"/>
              </a:rPr>
              <a:t>Passed House and sent to Senate (1/31/17)</a:t>
            </a:r>
          </a:p>
          <a:p>
            <a:pPr marL="864108" lvl="1" indent="-457200">
              <a:buFont typeface="Wingdings" panose="05000000000000000000" pitchFamily="2" charset="2"/>
              <a:buChar char="ü"/>
            </a:pPr>
            <a:r>
              <a:rPr lang="en-US" sz="2600" dirty="0" smtClean="0">
                <a:latin typeface="+mj-lt"/>
              </a:rPr>
              <a:t>Passed Senate (4/20/17)</a:t>
            </a:r>
          </a:p>
          <a:p>
            <a:pPr marL="864108" lvl="1" indent="-457200">
              <a:buFont typeface="Wingdings" panose="05000000000000000000" pitchFamily="2" charset="2"/>
              <a:buChar char="ü"/>
            </a:pPr>
            <a:r>
              <a:rPr lang="en-US" sz="2600" dirty="0" smtClean="0">
                <a:latin typeface="+mj-lt"/>
              </a:rPr>
              <a:t>Ratified (5/4/17)</a:t>
            </a: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5/9/17</a:t>
            </a:r>
          </a:p>
        </p:txBody>
      </p:sp>
    </p:spTree>
    <p:extLst>
      <p:ext uri="{BB962C8B-B14F-4D97-AF65-F5344CB8AC3E}">
        <p14:creationId xmlns:p14="http://schemas.microsoft.com/office/powerpoint/2010/main" val="106900065"/>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SC Education School Facilities Act (H.3343)</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4343400"/>
          </a:xfrm>
        </p:spPr>
        <p:txBody>
          <a:bodyPr>
            <a:normAutofit fontScale="92500" lnSpcReduction="20000"/>
          </a:bodyPr>
          <a:lstStyle/>
          <a:p>
            <a:pPr marL="457200" indent="-342900">
              <a:buFont typeface="Arial" panose="020B0604020202020204" pitchFamily="34" charset="0"/>
              <a:buChar char="•"/>
            </a:pPr>
            <a:r>
              <a:rPr lang="en-US" sz="2800" dirty="0" smtClean="0">
                <a:latin typeface="+mj-lt"/>
              </a:rPr>
              <a:t>Provides financial assistance to school districts to acquire school facilities by using general obligation bonds and other forms of assistance.</a:t>
            </a:r>
          </a:p>
          <a:p>
            <a:pPr marL="457200" indent="-342900">
              <a:buFont typeface="Arial" panose="020B0604020202020204" pitchFamily="34" charset="0"/>
              <a:buChar char="•"/>
            </a:pPr>
            <a:r>
              <a:rPr lang="en-US" sz="2800" dirty="0" smtClean="0">
                <a:latin typeface="+mj-lt"/>
              </a:rPr>
              <a:t>State Board of Education determines and selects projects on priority to receive financial assistance from the state.</a:t>
            </a:r>
          </a:p>
          <a:p>
            <a:pPr marL="457200" indent="-342900">
              <a:buFont typeface="Arial" panose="020B0604020202020204" pitchFamily="34" charset="0"/>
              <a:buChar char="•"/>
            </a:pPr>
            <a:r>
              <a:rPr lang="en-US" sz="2800" dirty="0" smtClean="0">
                <a:latin typeface="+mj-lt"/>
              </a:rPr>
              <a:t>Repeals State School Facilities Bond Act which authorizes issuance of specific dollar amounts of state school facilities within a specified time.</a:t>
            </a:r>
            <a:endParaRPr lang="en-US" sz="2800" dirty="0">
              <a:latin typeface="+mj-lt"/>
            </a:endParaRPr>
          </a:p>
          <a:p>
            <a:pPr marL="457200" indent="-342900">
              <a:buFont typeface="Arial" panose="020B0604020202020204" pitchFamily="34" charset="0"/>
              <a:buChar char="•"/>
            </a:pPr>
            <a:r>
              <a:rPr lang="en-US" sz="2800" dirty="0" smtClean="0">
                <a:latin typeface="+mj-lt"/>
              </a:rPr>
              <a:t>H.3343</a:t>
            </a:r>
          </a:p>
          <a:p>
            <a:pPr marL="864108" lvl="1" indent="-457200">
              <a:buFont typeface="Wingdings" panose="05000000000000000000" pitchFamily="2" charset="2"/>
              <a:buChar char="ü"/>
            </a:pPr>
            <a:r>
              <a:rPr lang="en-US" sz="2800" dirty="0" smtClean="0">
                <a:latin typeface="+mj-lt"/>
              </a:rPr>
              <a:t>Passed House and sent to Senate (3/29/17)</a:t>
            </a:r>
          </a:p>
          <a:p>
            <a:pPr marL="864108" lvl="1" indent="-457200">
              <a:buFont typeface="Wingdings" panose="05000000000000000000" pitchFamily="2" charset="2"/>
              <a:buChar char="ü"/>
            </a:pPr>
            <a:r>
              <a:rPr lang="en-US" sz="2800" dirty="0" smtClean="0">
                <a:latin typeface="+mj-lt"/>
              </a:rPr>
              <a:t>Referred to Senate Committee on Finance (3/30/17)</a:t>
            </a: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5/9/17</a:t>
            </a:r>
          </a:p>
        </p:txBody>
      </p:sp>
    </p:spTree>
    <p:extLst>
      <p:ext uri="{BB962C8B-B14F-4D97-AF65-F5344CB8AC3E}">
        <p14:creationId xmlns:p14="http://schemas.microsoft.com/office/powerpoint/2010/main" val="3064471024"/>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fontScale="90000"/>
          </a:bodyPr>
          <a:lstStyle/>
          <a:p>
            <a:r>
              <a:rPr lang="en-US" sz="4000" spc="600" dirty="0" smtClean="0"/>
              <a:t>Office of Freedom Of Information Act Review (H.3352)</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3733800"/>
          </a:xfrm>
        </p:spPr>
        <p:txBody>
          <a:bodyPr>
            <a:normAutofit lnSpcReduction="10000"/>
          </a:bodyPr>
          <a:lstStyle/>
          <a:p>
            <a:pPr marL="457200" indent="-342900">
              <a:buFont typeface="Arial" panose="020B0604020202020204" pitchFamily="34" charset="0"/>
              <a:buChar char="•"/>
            </a:pPr>
            <a:r>
              <a:rPr lang="en-US" sz="2400" dirty="0" smtClean="0">
                <a:latin typeface="+mj-lt"/>
              </a:rPr>
              <a:t>Create Office of Freedom of Information Act Review within the Administrative Law Court</a:t>
            </a:r>
          </a:p>
          <a:p>
            <a:pPr marL="457200" indent="-342900">
              <a:buFont typeface="Arial" panose="020B0604020202020204" pitchFamily="34" charset="0"/>
              <a:buChar char="•"/>
            </a:pPr>
            <a:r>
              <a:rPr lang="en-US" sz="2400" dirty="0" smtClean="0">
                <a:latin typeface="+mj-lt"/>
              </a:rPr>
              <a:t>Establish following provisions:</a:t>
            </a:r>
          </a:p>
          <a:p>
            <a:pPr marL="749808" lvl="1" indent="-342900">
              <a:buFont typeface="Wingdings" panose="05000000000000000000" pitchFamily="2" charset="2"/>
              <a:buChar char="ü"/>
            </a:pPr>
            <a:r>
              <a:rPr lang="en-US" sz="2200" dirty="0" smtClean="0">
                <a:latin typeface="+mj-lt"/>
              </a:rPr>
              <a:t>Collect reasonable fees</a:t>
            </a:r>
          </a:p>
          <a:p>
            <a:pPr marL="749808" lvl="1" indent="-342900">
              <a:buFont typeface="Wingdings" panose="05000000000000000000" pitchFamily="2" charset="2"/>
              <a:buChar char="ü"/>
            </a:pPr>
            <a:r>
              <a:rPr lang="en-US" sz="2200" dirty="0" smtClean="0">
                <a:latin typeface="+mj-lt"/>
              </a:rPr>
              <a:t>Reduce time requirement for fulfilling request</a:t>
            </a:r>
          </a:p>
          <a:p>
            <a:pPr marL="749808" lvl="1" indent="-342900">
              <a:buFont typeface="Wingdings" panose="05000000000000000000" pitchFamily="2" charset="2"/>
              <a:buChar char="ü"/>
            </a:pPr>
            <a:r>
              <a:rPr lang="en-US" sz="2200" dirty="0" smtClean="0">
                <a:latin typeface="+mj-lt"/>
              </a:rPr>
              <a:t>Court has final jurisdiction</a:t>
            </a:r>
          </a:p>
          <a:p>
            <a:pPr marL="457200" indent="-342900">
              <a:buFont typeface="Arial" panose="020B0604020202020204" pitchFamily="34" charset="0"/>
              <a:buChar char="•"/>
            </a:pPr>
            <a:r>
              <a:rPr lang="en-US" sz="2400" dirty="0" smtClean="0">
                <a:latin typeface="+mj-lt"/>
              </a:rPr>
              <a:t>H.3352</a:t>
            </a:r>
          </a:p>
          <a:p>
            <a:pPr marL="864108" lvl="1" indent="-457200">
              <a:buFont typeface="Wingdings" panose="05000000000000000000" pitchFamily="2" charset="2"/>
              <a:buChar char="ü"/>
            </a:pPr>
            <a:r>
              <a:rPr lang="en-US" sz="2200" dirty="0">
                <a:latin typeface="+mj-lt"/>
              </a:rPr>
              <a:t>Passed </a:t>
            </a:r>
            <a:r>
              <a:rPr lang="en-US" sz="2200" dirty="0" smtClean="0">
                <a:latin typeface="+mj-lt"/>
              </a:rPr>
              <a:t>House </a:t>
            </a:r>
            <a:r>
              <a:rPr lang="en-US" sz="2200" dirty="0">
                <a:latin typeface="+mj-lt"/>
              </a:rPr>
              <a:t>and sent to </a:t>
            </a:r>
            <a:r>
              <a:rPr lang="en-US" sz="2200" dirty="0" smtClean="0">
                <a:latin typeface="+mj-lt"/>
              </a:rPr>
              <a:t>Senate (3/22/17</a:t>
            </a:r>
            <a:r>
              <a:rPr lang="en-US" sz="2200" dirty="0">
                <a:latin typeface="+mj-lt"/>
              </a:rPr>
              <a:t>)</a:t>
            </a:r>
          </a:p>
          <a:p>
            <a:pPr marL="864108" lvl="1" indent="-457200">
              <a:buFont typeface="Wingdings" panose="05000000000000000000" pitchFamily="2" charset="2"/>
              <a:buChar char="ü"/>
            </a:pPr>
            <a:r>
              <a:rPr lang="en-US" sz="2200" dirty="0" smtClean="0">
                <a:latin typeface="+mj-lt"/>
              </a:rPr>
              <a:t>Favorable report out of Senate </a:t>
            </a:r>
            <a:r>
              <a:rPr lang="en-US" sz="2200" dirty="0">
                <a:latin typeface="+mj-lt"/>
              </a:rPr>
              <a:t>Committee on Judiciary </a:t>
            </a:r>
            <a:r>
              <a:rPr lang="en-US" sz="2200" dirty="0" smtClean="0">
                <a:latin typeface="+mj-lt"/>
              </a:rPr>
              <a:t>(5/3/17)</a:t>
            </a:r>
          </a:p>
          <a:p>
            <a:pPr marL="864108" lvl="1" indent="-457200">
              <a:buFont typeface="Wingdings" panose="05000000000000000000" pitchFamily="2" charset="2"/>
              <a:buChar char="ü"/>
            </a:pPr>
            <a:endParaRPr lang="en-US" sz="2200" dirty="0">
              <a:latin typeface="+mj-lt"/>
            </a:endParaRPr>
          </a:p>
          <a:p>
            <a:pPr marL="749808" lvl="1" indent="-342900">
              <a:buClr>
                <a:schemeClr val="bg2"/>
              </a:buClr>
              <a:buFont typeface="Wingdings" panose="05000000000000000000" pitchFamily="2" charset="2"/>
              <a:buChar char="ü"/>
            </a:pPr>
            <a:endParaRPr lang="en-US" sz="24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5/9/17</a:t>
            </a:r>
          </a:p>
        </p:txBody>
      </p:sp>
    </p:spTree>
    <p:extLst>
      <p:ext uri="{BB962C8B-B14F-4D97-AF65-F5344CB8AC3E}">
        <p14:creationId xmlns:p14="http://schemas.microsoft.com/office/powerpoint/2010/main" val="3436559203"/>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fontScale="90000"/>
          </a:bodyPr>
          <a:lstStyle/>
          <a:p>
            <a:r>
              <a:rPr lang="en-US" sz="4000" spc="600" dirty="0" smtClean="0"/>
              <a:t>Appointed State Superintendent of Education (H.3036, S.0027, S.0137)</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559040" cy="4343400"/>
          </a:xfrm>
        </p:spPr>
        <p:txBody>
          <a:bodyPr>
            <a:normAutofit fontScale="70000" lnSpcReduction="20000"/>
          </a:bodyPr>
          <a:lstStyle/>
          <a:p>
            <a:pPr marL="457200" indent="-342900">
              <a:buFont typeface="Arial" panose="020B0604020202020204" pitchFamily="34" charset="0"/>
              <a:buChar char="•"/>
            </a:pPr>
            <a:r>
              <a:rPr lang="en-US" sz="2800" dirty="0" smtClean="0">
                <a:latin typeface="+mj-lt"/>
              </a:rPr>
              <a:t>Seek voter approval to amend Constitution of South Carolina to delete State Superintendent of Education from list of elected state officers</a:t>
            </a:r>
          </a:p>
          <a:p>
            <a:pPr marL="457200" indent="-342900">
              <a:buFont typeface="Arial" panose="020B0604020202020204" pitchFamily="34" charset="0"/>
              <a:buChar char="•"/>
            </a:pPr>
            <a:r>
              <a:rPr lang="en-US" sz="2800" dirty="0" smtClean="0">
                <a:latin typeface="+mj-lt"/>
              </a:rPr>
              <a:t>Provide that State Superintendent of Education be appointed by Governor</a:t>
            </a:r>
          </a:p>
          <a:p>
            <a:pPr marL="457200" indent="-342900">
              <a:buFont typeface="Arial" panose="020B0604020202020204" pitchFamily="34" charset="0"/>
              <a:buChar char="•"/>
            </a:pPr>
            <a:r>
              <a:rPr lang="en-US" sz="2800" dirty="0" smtClean="0">
                <a:latin typeface="+mj-lt"/>
              </a:rPr>
              <a:t>H.3036</a:t>
            </a:r>
          </a:p>
          <a:p>
            <a:pPr marL="864108" lvl="1" indent="-457200">
              <a:buFont typeface="Wingdings" panose="05000000000000000000" pitchFamily="2" charset="2"/>
              <a:buChar char="ü"/>
            </a:pPr>
            <a:r>
              <a:rPr lang="en-US" sz="2400" dirty="0" smtClean="0">
                <a:latin typeface="+mj-lt"/>
              </a:rPr>
              <a:t>Reported out favorably by House </a:t>
            </a:r>
            <a:r>
              <a:rPr lang="en-US" sz="2400" dirty="0">
                <a:latin typeface="+mj-lt"/>
              </a:rPr>
              <a:t>Committee on Judiciary </a:t>
            </a:r>
            <a:r>
              <a:rPr lang="en-US" sz="2400" dirty="0" smtClean="0">
                <a:latin typeface="+mj-lt"/>
              </a:rPr>
              <a:t>(1/25/17)</a:t>
            </a:r>
          </a:p>
          <a:p>
            <a:pPr marL="864108" lvl="1" indent="-457200">
              <a:buFont typeface="Wingdings" panose="05000000000000000000" pitchFamily="2" charset="2"/>
              <a:buChar char="ü"/>
            </a:pPr>
            <a:r>
              <a:rPr lang="en-US" sz="2400" dirty="0" smtClean="0">
                <a:latin typeface="+mj-lt"/>
              </a:rPr>
              <a:t>Debate on House floor on 2/14/17 – referred back to House Committee on Judiciary (2/22/17)</a:t>
            </a:r>
          </a:p>
          <a:p>
            <a:pPr marL="457200" indent="-342900">
              <a:buFont typeface="Arial" panose="020B0604020202020204" pitchFamily="34" charset="0"/>
              <a:buChar char="•"/>
            </a:pPr>
            <a:r>
              <a:rPr lang="en-US" sz="2800" dirty="0" smtClean="0">
                <a:latin typeface="+mj-lt"/>
              </a:rPr>
              <a:t>S.0027</a:t>
            </a:r>
            <a:endParaRPr lang="en-US" sz="2800" dirty="0">
              <a:latin typeface="+mj-lt"/>
            </a:endParaRPr>
          </a:p>
          <a:p>
            <a:pPr marL="864108" lvl="1" indent="-457200">
              <a:buFont typeface="Wingdings" panose="05000000000000000000" pitchFamily="2" charset="2"/>
              <a:buChar char="ü"/>
            </a:pPr>
            <a:r>
              <a:rPr lang="en-US" sz="2400" dirty="0">
                <a:latin typeface="+mj-lt"/>
              </a:rPr>
              <a:t>Reported out favorably by Senate Committee on </a:t>
            </a:r>
            <a:r>
              <a:rPr lang="en-US" sz="2400" dirty="0" smtClean="0">
                <a:latin typeface="+mj-lt"/>
              </a:rPr>
              <a:t>Education (1/26/17)</a:t>
            </a:r>
          </a:p>
          <a:p>
            <a:pPr marL="864108" lvl="1" indent="-457200">
              <a:buFont typeface="Wingdings" panose="05000000000000000000" pitchFamily="2" charset="2"/>
              <a:buChar char="ü"/>
            </a:pPr>
            <a:r>
              <a:rPr lang="en-US" sz="2400" dirty="0" smtClean="0">
                <a:latin typeface="+mj-lt"/>
              </a:rPr>
              <a:t>Passed Senate and sent to House (2/2/17)</a:t>
            </a:r>
          </a:p>
          <a:p>
            <a:pPr marL="864108" lvl="1" indent="-457200">
              <a:buFont typeface="Wingdings" panose="05000000000000000000" pitchFamily="2" charset="2"/>
              <a:buChar char="ü"/>
            </a:pPr>
            <a:r>
              <a:rPr lang="en-US" sz="2400" dirty="0" smtClean="0">
                <a:latin typeface="+mj-lt"/>
              </a:rPr>
              <a:t>Referred to House Committee on Judiciary (2/7/17</a:t>
            </a:r>
            <a:r>
              <a:rPr lang="en-US" sz="2400" dirty="0" smtClean="0"/>
              <a:t>)</a:t>
            </a:r>
            <a:endParaRPr lang="en-US" sz="2400" dirty="0" smtClean="0">
              <a:latin typeface="+mj-lt"/>
            </a:endParaRPr>
          </a:p>
          <a:p>
            <a:pPr marL="457200" indent="-342900">
              <a:buFont typeface="Arial" panose="020B0604020202020204" pitchFamily="34" charset="0"/>
              <a:buChar char="•"/>
            </a:pPr>
            <a:r>
              <a:rPr lang="en-US" sz="2800" dirty="0" smtClean="0">
                <a:latin typeface="+mj-lt"/>
              </a:rPr>
              <a:t>S.0137</a:t>
            </a:r>
            <a:endParaRPr lang="en-US" sz="2800" dirty="0">
              <a:latin typeface="+mj-lt"/>
            </a:endParaRPr>
          </a:p>
          <a:p>
            <a:pPr marL="864108" lvl="1" indent="-457200">
              <a:buFont typeface="Wingdings" panose="05000000000000000000" pitchFamily="2" charset="2"/>
              <a:buChar char="ü"/>
            </a:pPr>
            <a:r>
              <a:rPr lang="en-US" sz="2400" dirty="0">
                <a:latin typeface="+mj-lt"/>
              </a:rPr>
              <a:t>Reported out favorably by </a:t>
            </a:r>
            <a:r>
              <a:rPr lang="en-US" sz="2400" dirty="0" smtClean="0">
                <a:latin typeface="+mj-lt"/>
              </a:rPr>
              <a:t>Senate </a:t>
            </a:r>
            <a:r>
              <a:rPr lang="en-US" sz="2400" dirty="0">
                <a:latin typeface="+mj-lt"/>
              </a:rPr>
              <a:t>Committee on Judiciary (</a:t>
            </a:r>
            <a:r>
              <a:rPr lang="en-US" sz="2400" dirty="0" smtClean="0">
                <a:latin typeface="+mj-lt"/>
              </a:rPr>
              <a:t>1/24/17</a:t>
            </a:r>
            <a:r>
              <a:rPr lang="en-US" sz="2400" dirty="0">
                <a:latin typeface="+mj-lt"/>
              </a:rPr>
              <a:t>)</a:t>
            </a:r>
          </a:p>
          <a:p>
            <a:pPr marL="864108" lvl="1" indent="-457200">
              <a:buFont typeface="Wingdings" panose="05000000000000000000" pitchFamily="2" charset="2"/>
              <a:buChar char="ü"/>
            </a:pPr>
            <a:endParaRPr lang="en-US" sz="24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5/9/17</a:t>
            </a:r>
          </a:p>
        </p:txBody>
      </p:sp>
    </p:spTree>
    <p:extLst>
      <p:ext uri="{BB962C8B-B14F-4D97-AF65-F5344CB8AC3E}">
        <p14:creationId xmlns:p14="http://schemas.microsoft.com/office/powerpoint/2010/main" val="2677187860"/>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a:t>Our Aiken County Schools are Succeeding!</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30580" y="2057400"/>
            <a:ext cx="7559040" cy="2057400"/>
          </a:xfrm>
        </p:spPr>
        <p:txBody>
          <a:bodyPr>
            <a:normAutofit/>
          </a:bodyPr>
          <a:lstStyle/>
          <a:p>
            <a:pPr marL="749808" lvl="1" indent="-342900">
              <a:buFont typeface="Arial" panose="020B0604020202020204" pitchFamily="34" charset="0"/>
              <a:buChar char="•"/>
            </a:pPr>
            <a:endParaRPr lang="en-US" sz="2200" dirty="0">
              <a:latin typeface="+mj-lt"/>
            </a:endParaRPr>
          </a:p>
          <a:p>
            <a:pPr marL="864108" lvl="1" indent="-457200">
              <a:buFont typeface="Wingdings" panose="05000000000000000000" pitchFamily="2" charset="2"/>
              <a:buChar char="ü"/>
            </a:pPr>
            <a:endParaRPr lang="en-US" sz="24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5/9/17</a:t>
            </a:r>
          </a:p>
        </p:txBody>
      </p:sp>
      <p:pic>
        <p:nvPicPr>
          <p:cNvPr id="7" name="Content Placeholder 5" descr="MP900439497[1]"/>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111348" y="2115499"/>
            <a:ext cx="7162800" cy="3522926"/>
          </a:xfrm>
          <a:prstGeom prst="rect">
            <a:avLst/>
          </a:prstGeom>
        </p:spPr>
      </p:pic>
      <p:sp>
        <p:nvSpPr>
          <p:cNvPr id="5" name="Rectangle 4"/>
          <p:cNvSpPr/>
          <p:nvPr/>
        </p:nvSpPr>
        <p:spPr>
          <a:xfrm>
            <a:off x="2642381" y="2676629"/>
            <a:ext cx="4572000" cy="1200329"/>
          </a:xfrm>
          <a:prstGeom prst="rect">
            <a:avLst/>
          </a:prstGeom>
        </p:spPr>
        <p:txBody>
          <a:bodyPr>
            <a:spAutoFit/>
          </a:bodyPr>
          <a:lstStyle/>
          <a:p>
            <a:pPr algn="ctr">
              <a:defRPr/>
            </a:pPr>
            <a:r>
              <a:rPr lang="fr-CA" sz="3600" dirty="0">
                <a:solidFill>
                  <a:schemeClr val="bg1"/>
                </a:solidFill>
                <a:effectLst>
                  <a:outerShdw blurRad="38100" dist="38100" dir="2700000" algn="tl">
                    <a:srgbClr val="C0C0C0"/>
                  </a:outerShdw>
                </a:effectLst>
                <a:latin typeface="Arial" charset="0"/>
              </a:rPr>
              <a:t>Congratulations!</a:t>
            </a:r>
          </a:p>
          <a:p>
            <a:pPr algn="ctr">
              <a:defRPr/>
            </a:pPr>
            <a:r>
              <a:rPr lang="fr-CA" sz="3600" dirty="0">
                <a:solidFill>
                  <a:schemeClr val="bg1"/>
                </a:solidFill>
                <a:effectLst>
                  <a:outerShdw blurRad="38100" dist="38100" dir="2700000" algn="tl">
                    <a:srgbClr val="C0C0C0"/>
                  </a:outerShdw>
                </a:effectLst>
                <a:latin typeface="Arial" charset="0"/>
              </a:rPr>
              <a:t>Class of </a:t>
            </a:r>
            <a:r>
              <a:rPr lang="fr-CA" sz="3600" dirty="0" smtClean="0">
                <a:solidFill>
                  <a:schemeClr val="bg1"/>
                </a:solidFill>
                <a:effectLst>
                  <a:outerShdw blurRad="38100" dist="38100" dir="2700000" algn="tl">
                    <a:srgbClr val="C0C0C0"/>
                  </a:outerShdw>
                </a:effectLst>
                <a:latin typeface="Arial" charset="0"/>
              </a:rPr>
              <a:t>2017</a:t>
            </a:r>
            <a:endParaRPr lang="fr-CA" sz="3600"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2018501073"/>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7888</TotalTime>
  <Words>940</Words>
  <Application>Microsoft Office PowerPoint</Application>
  <PresentationFormat>On-screen Show (4:3)</PresentationFormat>
  <Paragraphs>193</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Courier New</vt:lpstr>
      <vt:lpstr>Wingdings</vt:lpstr>
      <vt:lpstr>Retrospect</vt:lpstr>
      <vt:lpstr>  Legislative Update</vt:lpstr>
      <vt:lpstr>Tax Credit For Workforce Scholarship (H.3311) </vt:lpstr>
      <vt:lpstr>Education Oversite Committee (H.3969) </vt:lpstr>
      <vt:lpstr>Road Repair Bill (H.3516) </vt:lpstr>
      <vt:lpstr>SCDE Fiscal Management of Districts (H.3221) </vt:lpstr>
      <vt:lpstr>SC Education School Facilities Act (H.3343) </vt:lpstr>
      <vt:lpstr>Office of Freedom Of Information Act Review (H.3352) </vt:lpstr>
      <vt:lpstr>Appointed State Superintendent of Education (H.3036, S.0027, S.0137) </vt:lpstr>
      <vt:lpstr>Our Aiken County Schools are Succeeding! </vt:lpstr>
    </vt:vector>
  </TitlesOfParts>
  <Company>ACS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STUDY –  2015-16 BUDGET</dc:title>
  <dc:creator>Tray Traxler</dc:creator>
  <cp:lastModifiedBy>Vicky Durden</cp:lastModifiedBy>
  <cp:revision>422</cp:revision>
  <cp:lastPrinted>2017-05-08T01:28:29Z</cp:lastPrinted>
  <dcterms:created xsi:type="dcterms:W3CDTF">2015-01-14T14:07:42Z</dcterms:created>
  <dcterms:modified xsi:type="dcterms:W3CDTF">2017-05-09T12:40:27Z</dcterms:modified>
</cp:coreProperties>
</file>