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1"/>
  </p:notesMasterIdLst>
  <p:handoutMasterIdLst>
    <p:handoutMasterId r:id="rId12"/>
  </p:handoutMasterIdLst>
  <p:sldIdLst>
    <p:sldId id="256" r:id="rId2"/>
    <p:sldId id="320" r:id="rId3"/>
    <p:sldId id="325" r:id="rId4"/>
    <p:sldId id="324" r:id="rId5"/>
    <p:sldId id="321" r:id="rId6"/>
    <p:sldId id="318" r:id="rId7"/>
    <p:sldId id="313" r:id="rId8"/>
    <p:sldId id="307" r:id="rId9"/>
    <p:sldId id="323"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p:scale>
          <a:sx n="68" d="100"/>
          <a:sy n="68" d="100"/>
        </p:scale>
        <p:origin x="-1272" y="-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3/26/2017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3/26/2017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6</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7</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8</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9</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3/26/2017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3/26/2017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3/26/2017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3/26/2017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3/26/2017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3/26/2017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3/26/2017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3/28/17</a:t>
            </a: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Tax Credit For Workforce Scholarshi</a:t>
            </a:r>
            <a:r>
              <a:rPr lang="en-US" sz="4000" spc="600" dirty="0" smtClean="0"/>
              <a:t>p </a:t>
            </a:r>
            <a:r>
              <a:rPr lang="en-US" sz="4000" spc="600" dirty="0" smtClean="0"/>
              <a:t>(H.3311)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Bill to </a:t>
            </a:r>
            <a:r>
              <a:rPr lang="en-US" sz="2800" dirty="0" smtClean="0">
                <a:latin typeface="+mj-lt"/>
              </a:rPr>
              <a:t>develop and implement a career pathways initiative:</a:t>
            </a:r>
            <a:endParaRPr lang="en-US" sz="2800" dirty="0">
              <a:latin typeface="+mj-lt"/>
            </a:endParaRPr>
          </a:p>
          <a:p>
            <a:pPr marL="864108" lvl="1" indent="-457200">
              <a:buFont typeface="Wingdings" panose="05000000000000000000" pitchFamily="2" charset="2"/>
              <a:buChar char="ü"/>
            </a:pPr>
            <a:r>
              <a:rPr lang="en-US" sz="2600" dirty="0" smtClean="0">
                <a:latin typeface="+mj-lt"/>
              </a:rPr>
              <a:t>Establish a first careers program</a:t>
            </a:r>
          </a:p>
          <a:p>
            <a:pPr marL="864108" lvl="1" indent="-457200">
              <a:buFont typeface="Wingdings" panose="05000000000000000000" pitchFamily="2" charset="2"/>
              <a:buChar char="ü"/>
            </a:pPr>
            <a:r>
              <a:rPr lang="en-US" sz="2600" dirty="0" smtClean="0">
                <a:latin typeface="+mj-lt"/>
              </a:rPr>
              <a:t>Establish a pathways to new opportunities program</a:t>
            </a:r>
          </a:p>
          <a:p>
            <a:pPr marL="864108" lvl="1" indent="-457200">
              <a:buFont typeface="Wingdings" panose="05000000000000000000" pitchFamily="2" charset="2"/>
              <a:buChar char="ü"/>
            </a:pPr>
            <a:r>
              <a:rPr lang="en-US" sz="2600" dirty="0" smtClean="0">
                <a:latin typeface="+mj-lt"/>
              </a:rPr>
              <a:t>Establish a tax credit for businesses who hire an apprentice</a:t>
            </a:r>
            <a:endParaRPr lang="en-US" sz="2600" dirty="0" smtClean="0">
              <a:latin typeface="+mj-lt"/>
            </a:endParaRPr>
          </a:p>
          <a:p>
            <a:pPr marL="457200" indent="-342900">
              <a:buFont typeface="Arial" panose="020B0604020202020204" pitchFamily="34" charset="0"/>
              <a:buChar char="•"/>
            </a:pPr>
            <a:r>
              <a:rPr lang="en-US" sz="2800" dirty="0" smtClean="0">
                <a:latin typeface="+mj-lt"/>
              </a:rPr>
              <a:t>H.3311</a:t>
            </a:r>
            <a:endParaRPr lang="en-US" sz="2800" dirty="0" smtClean="0">
              <a:latin typeface="+mj-lt"/>
            </a:endParaRPr>
          </a:p>
          <a:p>
            <a:pPr marL="864108" lvl="1" indent="-457200">
              <a:buFont typeface="Wingdings" panose="05000000000000000000" pitchFamily="2" charset="2"/>
              <a:buChar char="ü"/>
            </a:pPr>
            <a:r>
              <a:rPr lang="en-US" sz="2600" dirty="0">
                <a:latin typeface="+mj-lt"/>
              </a:rPr>
              <a:t>Favorable report out of to House Committee on Ways and Means (3/22/17)</a:t>
            </a:r>
          </a:p>
          <a:p>
            <a:pPr marL="864108" lvl="1" indent="-457200">
              <a:buFont typeface="Wingdings" panose="05000000000000000000" pitchFamily="2" charset="2"/>
              <a:buChar char="ü"/>
            </a:pPr>
            <a:r>
              <a:rPr lang="en-US" sz="2600" dirty="0">
                <a:latin typeface="+mj-lt"/>
              </a:rPr>
              <a:t>Debate on House </a:t>
            </a:r>
            <a:r>
              <a:rPr lang="en-US" sz="2600" dirty="0" smtClean="0">
                <a:latin typeface="+mj-lt"/>
              </a:rPr>
              <a:t>floor started, </a:t>
            </a:r>
            <a:r>
              <a:rPr lang="en-US" sz="2600" dirty="0">
                <a:latin typeface="+mj-lt"/>
              </a:rPr>
              <a:t>adjourned until 3/28/17 (3/23/17)</a:t>
            </a: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287870673"/>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Education Oversite Committee (H.3969)</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a:bodyPr>
          <a:lstStyle/>
          <a:p>
            <a:pPr marL="457200" indent="-342900">
              <a:buFont typeface="Arial" panose="020B0604020202020204" pitchFamily="34" charset="0"/>
              <a:buChar char="•"/>
            </a:pPr>
            <a:r>
              <a:rPr lang="en-US" sz="2600" dirty="0" smtClean="0">
                <a:latin typeface="+mj-lt"/>
              </a:rPr>
              <a:t>Bill </a:t>
            </a:r>
            <a:r>
              <a:rPr lang="en-US" sz="2600" dirty="0" smtClean="0">
                <a:latin typeface="+mj-lt"/>
              </a:rPr>
              <a:t>for Education Oversite Committee to</a:t>
            </a:r>
            <a:r>
              <a:rPr lang="en-US" sz="2600" dirty="0" smtClean="0">
                <a:latin typeface="+mj-lt"/>
              </a:rPr>
              <a:t>:</a:t>
            </a:r>
            <a:endParaRPr lang="en-US" sz="2600" dirty="0">
              <a:latin typeface="+mj-lt"/>
            </a:endParaRPr>
          </a:p>
          <a:p>
            <a:pPr marL="864108" lvl="1" indent="-457200">
              <a:buFont typeface="Wingdings" panose="05000000000000000000" pitchFamily="2" charset="2"/>
              <a:buChar char="ü"/>
            </a:pPr>
            <a:r>
              <a:rPr lang="en-US" sz="2400" dirty="0" smtClean="0">
                <a:latin typeface="+mj-lt"/>
              </a:rPr>
              <a:t>Develop and pilot district accountability models</a:t>
            </a:r>
            <a:endParaRPr lang="en-US" sz="2400" dirty="0" smtClean="0">
              <a:latin typeface="+mj-lt"/>
            </a:endParaRPr>
          </a:p>
          <a:p>
            <a:pPr marL="864108" lvl="1" indent="-457200">
              <a:buFont typeface="Wingdings" panose="05000000000000000000" pitchFamily="2" charset="2"/>
              <a:buChar char="ü"/>
            </a:pPr>
            <a:r>
              <a:rPr lang="en-US" sz="2400" dirty="0" smtClean="0">
                <a:latin typeface="+mj-lt"/>
              </a:rPr>
              <a:t>Amend profile of South Carolina graduate</a:t>
            </a:r>
            <a:endParaRPr lang="en-US" sz="2400" dirty="0">
              <a:latin typeface="+mj-lt"/>
            </a:endParaRPr>
          </a:p>
          <a:p>
            <a:pPr marL="864108" lvl="1" indent="-457200">
              <a:buFont typeface="Wingdings" panose="05000000000000000000" pitchFamily="2" charset="2"/>
              <a:buChar char="ü"/>
            </a:pPr>
            <a:r>
              <a:rPr lang="en-US" sz="2400" dirty="0" smtClean="0">
                <a:latin typeface="+mj-lt"/>
              </a:rPr>
              <a:t>Revise Comprehensive Annual Report Cards for Schools</a:t>
            </a:r>
          </a:p>
          <a:p>
            <a:pPr marL="1046988" lvl="2" indent="-457200">
              <a:buFont typeface="Courier New" panose="02070309020205020404" pitchFamily="49" charset="0"/>
              <a:buChar char="o"/>
            </a:pPr>
            <a:r>
              <a:rPr lang="en-US" sz="2000" dirty="0" smtClean="0">
                <a:latin typeface="+mj-lt"/>
              </a:rPr>
              <a:t>Delete current grading scale and replace with A-F scale</a:t>
            </a:r>
            <a:endParaRPr lang="en-US" sz="2000" dirty="0" smtClean="0">
              <a:latin typeface="+mj-lt"/>
            </a:endParaRPr>
          </a:p>
          <a:p>
            <a:pPr marL="457200" indent="-342900">
              <a:buFont typeface="Arial" panose="020B0604020202020204" pitchFamily="34" charset="0"/>
              <a:buChar char="•"/>
            </a:pPr>
            <a:r>
              <a:rPr lang="en-US" sz="2600" dirty="0" smtClean="0">
                <a:latin typeface="+mj-lt"/>
              </a:rPr>
              <a:t>H.3969</a:t>
            </a:r>
            <a:endParaRPr lang="en-US" sz="2600" dirty="0" smtClean="0">
              <a:latin typeface="+mj-lt"/>
            </a:endParaRPr>
          </a:p>
          <a:p>
            <a:pPr marL="864108" lvl="1" indent="-457200">
              <a:buFont typeface="Wingdings" panose="05000000000000000000" pitchFamily="2" charset="2"/>
              <a:buChar char="ü"/>
            </a:pPr>
            <a:r>
              <a:rPr lang="en-US" sz="2400" dirty="0" smtClean="0">
                <a:latin typeface="+mj-lt"/>
              </a:rPr>
              <a:t>Introduced and read first time (3/13/17</a:t>
            </a:r>
            <a:r>
              <a:rPr lang="en-US" sz="2400" dirty="0">
                <a:latin typeface="+mj-lt"/>
              </a:rPr>
              <a:t>)</a:t>
            </a:r>
          </a:p>
          <a:p>
            <a:pPr marL="864108" lvl="1" indent="-457200">
              <a:buFont typeface="Wingdings" panose="05000000000000000000" pitchFamily="2" charset="2"/>
              <a:buChar char="ü"/>
            </a:pPr>
            <a:r>
              <a:rPr lang="en-US" sz="2400" dirty="0" smtClean="0">
                <a:latin typeface="+mj-lt"/>
              </a:rPr>
              <a:t>Referred to House </a:t>
            </a:r>
            <a:r>
              <a:rPr lang="en-US" sz="2400" dirty="0">
                <a:latin typeface="+mj-lt"/>
              </a:rPr>
              <a:t>Committee on </a:t>
            </a:r>
            <a:r>
              <a:rPr lang="en-US" sz="2400" dirty="0" smtClean="0">
                <a:latin typeface="+mj-lt"/>
              </a:rPr>
              <a:t>Education and Public Works </a:t>
            </a:r>
            <a:r>
              <a:rPr lang="en-US" sz="2400" dirty="0" smtClean="0">
                <a:latin typeface="+mj-lt"/>
              </a:rPr>
              <a:t>(</a:t>
            </a:r>
            <a:r>
              <a:rPr lang="en-US" sz="2400" dirty="0" smtClean="0">
                <a:latin typeface="+mj-lt"/>
              </a:rPr>
              <a:t>3/13/17</a:t>
            </a:r>
            <a:r>
              <a:rPr lang="en-US" sz="2400" dirty="0">
                <a:latin typeface="+mj-lt"/>
              </a:rPr>
              <a:t>)</a:t>
            </a: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360590339"/>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Road Repair Bill (H.3516)</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85000" lnSpcReduction="10000"/>
          </a:bodyPr>
          <a:lstStyle/>
          <a:p>
            <a:pPr marL="457200" indent="-342900">
              <a:buFont typeface="Arial" panose="020B0604020202020204" pitchFamily="34" charset="0"/>
              <a:buChar char="•"/>
            </a:pPr>
            <a:r>
              <a:rPr lang="en-US" sz="2800" dirty="0" smtClean="0">
                <a:latin typeface="+mj-lt"/>
              </a:rPr>
              <a:t>Bill to generate revenue for road repair by:</a:t>
            </a:r>
            <a:endParaRPr lang="en-US" sz="2800" dirty="0">
              <a:latin typeface="+mj-lt"/>
            </a:endParaRPr>
          </a:p>
          <a:p>
            <a:pPr marL="864108" lvl="1" indent="-457200">
              <a:buFont typeface="Wingdings" panose="05000000000000000000" pitchFamily="2" charset="2"/>
              <a:buChar char="ü"/>
            </a:pPr>
            <a:r>
              <a:rPr lang="en-US" sz="2600" dirty="0" smtClean="0">
                <a:latin typeface="+mj-lt"/>
              </a:rPr>
              <a:t>Phase in of 10 cents per gallon increase over next five years</a:t>
            </a:r>
          </a:p>
          <a:p>
            <a:pPr marL="864108" lvl="1" indent="-457200">
              <a:buFont typeface="Wingdings" panose="05000000000000000000" pitchFamily="2" charset="2"/>
              <a:buChar char="ü"/>
            </a:pPr>
            <a:r>
              <a:rPr lang="en-US" sz="2600" dirty="0" smtClean="0">
                <a:latin typeface="+mj-lt"/>
              </a:rPr>
              <a:t>Add infrastructure maintenance fee to annual registration</a:t>
            </a:r>
            <a:endParaRPr lang="en-US" sz="2600" dirty="0">
              <a:latin typeface="+mj-lt"/>
            </a:endParaRPr>
          </a:p>
          <a:p>
            <a:pPr marL="864108" lvl="1" indent="-457200">
              <a:buFont typeface="Wingdings" panose="05000000000000000000" pitchFamily="2" charset="2"/>
              <a:buChar char="ü"/>
            </a:pPr>
            <a:r>
              <a:rPr lang="en-US" sz="2600" dirty="0" smtClean="0">
                <a:latin typeface="+mj-lt"/>
              </a:rPr>
              <a:t>Increase minimum sales tax on vehicle purchase to $500</a:t>
            </a:r>
          </a:p>
          <a:p>
            <a:pPr marL="457200" lvl="1" indent="-342900">
              <a:spcBef>
                <a:spcPts val="1200"/>
              </a:spcBef>
              <a:spcAft>
                <a:spcPts val="200"/>
              </a:spcAft>
              <a:buSzPct val="100000"/>
              <a:buFont typeface="Arial" panose="020B0604020202020204" pitchFamily="34" charset="0"/>
              <a:buChar char="•"/>
            </a:pPr>
            <a:r>
              <a:rPr lang="en-US" sz="2800" dirty="0" smtClean="0">
                <a:solidFill>
                  <a:srgbClr val="FF0000"/>
                </a:solidFill>
                <a:latin typeface="+mj-lt"/>
              </a:rPr>
              <a:t>THIS ITEM DELETED FROM BILL</a:t>
            </a:r>
            <a:r>
              <a:rPr lang="en-US" sz="2800" dirty="0" smtClean="0">
                <a:latin typeface="+mj-lt"/>
              </a:rPr>
              <a:t> - Eliminate </a:t>
            </a:r>
            <a:r>
              <a:rPr lang="en-US" sz="2800" dirty="0">
                <a:latin typeface="+mj-lt"/>
              </a:rPr>
              <a:t>$37.6 million from Education Improvement </a:t>
            </a:r>
            <a:r>
              <a:rPr lang="en-US" sz="2800" dirty="0" smtClean="0">
                <a:latin typeface="+mj-lt"/>
              </a:rPr>
              <a:t>Act and shift it to pay for roads</a:t>
            </a:r>
            <a:endParaRPr lang="en-US" sz="2800" dirty="0">
              <a:latin typeface="+mj-lt"/>
            </a:endParaRPr>
          </a:p>
          <a:p>
            <a:pPr marL="457200" indent="-342900">
              <a:buFont typeface="Arial" panose="020B0604020202020204" pitchFamily="34" charset="0"/>
              <a:buChar char="•"/>
            </a:pPr>
            <a:r>
              <a:rPr lang="en-US" sz="2800" dirty="0" smtClean="0">
                <a:latin typeface="+mj-lt"/>
              </a:rPr>
              <a:t>H.3516</a:t>
            </a:r>
          </a:p>
          <a:p>
            <a:pPr marL="864108" lvl="1" indent="-457200">
              <a:buFont typeface="Wingdings" panose="05000000000000000000" pitchFamily="2" charset="2"/>
              <a:buChar char="ü"/>
            </a:pPr>
            <a:r>
              <a:rPr lang="en-US" sz="2800" dirty="0" smtClean="0">
                <a:latin typeface="+mj-lt"/>
              </a:rPr>
              <a:t>Passed House </a:t>
            </a:r>
            <a:r>
              <a:rPr lang="en-US" sz="2800" dirty="0">
                <a:latin typeface="+mj-lt"/>
              </a:rPr>
              <a:t>and sent to </a:t>
            </a:r>
            <a:r>
              <a:rPr lang="en-US" sz="2800" dirty="0" smtClean="0">
                <a:latin typeface="+mj-lt"/>
              </a:rPr>
              <a:t>Senate (3/1/17</a:t>
            </a:r>
            <a:r>
              <a:rPr lang="en-US" sz="2800" dirty="0">
                <a:latin typeface="+mj-lt"/>
              </a:rPr>
              <a:t>)</a:t>
            </a:r>
          </a:p>
          <a:p>
            <a:pPr marL="864108" lvl="1" indent="-457200">
              <a:buFont typeface="Wingdings" panose="05000000000000000000" pitchFamily="2" charset="2"/>
              <a:buChar char="ü"/>
            </a:pPr>
            <a:r>
              <a:rPr lang="en-US" sz="2800" dirty="0" smtClean="0">
                <a:latin typeface="+mj-lt"/>
              </a:rPr>
              <a:t>Favorable report out of Senate </a:t>
            </a:r>
            <a:r>
              <a:rPr lang="en-US" sz="2800" dirty="0">
                <a:latin typeface="+mj-lt"/>
              </a:rPr>
              <a:t>Committee on </a:t>
            </a:r>
            <a:r>
              <a:rPr lang="en-US" sz="2800" dirty="0" smtClean="0">
                <a:latin typeface="+mj-lt"/>
              </a:rPr>
              <a:t>Finance (</a:t>
            </a:r>
            <a:r>
              <a:rPr lang="en-US" sz="2800" dirty="0" smtClean="0">
                <a:latin typeface="+mj-lt"/>
              </a:rPr>
              <a:t>3/15/17)</a:t>
            </a:r>
          </a:p>
          <a:p>
            <a:pPr marL="864108" lvl="1" indent="-457200">
              <a:buFont typeface="Wingdings" panose="05000000000000000000" pitchFamily="2" charset="2"/>
              <a:buChar char="ü"/>
            </a:pPr>
            <a:r>
              <a:rPr lang="en-US" sz="2800" dirty="0" smtClean="0">
                <a:latin typeface="+mj-lt"/>
              </a:rPr>
              <a:t>Awaiting debate on </a:t>
            </a:r>
            <a:r>
              <a:rPr lang="en-US" sz="2800" smtClean="0">
                <a:latin typeface="+mj-lt"/>
              </a:rPr>
              <a:t>Senate floor (3/15/17)</a:t>
            </a:r>
            <a:endParaRPr lang="en-US" sz="2800" dirty="0">
              <a:latin typeface="+mj-lt"/>
            </a:endParaRPr>
          </a:p>
          <a:p>
            <a:pPr marL="864108" lvl="1" indent="-457200">
              <a:buFont typeface="Wingdings" panose="05000000000000000000" pitchFamily="2" charset="2"/>
              <a:buChar char="ü"/>
            </a:pPr>
            <a:endParaRPr lang="en-US" sz="26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120609124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SCDE Fiscal Management of Districts (H.3221)</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685800" y="1828800"/>
            <a:ext cx="8016240" cy="4343400"/>
          </a:xfrm>
        </p:spPr>
        <p:txBody>
          <a:bodyPr>
            <a:normAutofit fontScale="92500" lnSpcReduction="10000"/>
          </a:bodyPr>
          <a:lstStyle/>
          <a:p>
            <a:pPr marL="457200" indent="-342900">
              <a:buFont typeface="Arial" panose="020B0604020202020204" pitchFamily="34" charset="0"/>
              <a:buChar char="•"/>
            </a:pPr>
            <a:r>
              <a:rPr lang="en-US" sz="2800" dirty="0" smtClean="0">
                <a:latin typeface="+mj-lt"/>
              </a:rPr>
              <a:t>SCDE develop program for the following:</a:t>
            </a:r>
            <a:endParaRPr lang="en-US" sz="2800" dirty="0">
              <a:latin typeface="+mj-lt"/>
            </a:endParaRPr>
          </a:p>
          <a:p>
            <a:pPr marL="864108" lvl="1" indent="-457200">
              <a:buFont typeface="Wingdings" panose="05000000000000000000" pitchFamily="2" charset="2"/>
              <a:buChar char="ü"/>
            </a:pPr>
            <a:r>
              <a:rPr lang="en-US" sz="2600" dirty="0" smtClean="0">
                <a:latin typeface="+mj-lt"/>
              </a:rPr>
              <a:t>Identify fiscal practices and budgetary conditions that could compromise district fiscal integrity if left uncorrected</a:t>
            </a:r>
          </a:p>
          <a:p>
            <a:pPr marL="864108" lvl="1" indent="-457200">
              <a:buFont typeface="Wingdings" panose="05000000000000000000" pitchFamily="2" charset="2"/>
              <a:buChar char="ü"/>
            </a:pPr>
            <a:r>
              <a:rPr lang="en-US" sz="2600" dirty="0">
                <a:latin typeface="+mj-lt"/>
              </a:rPr>
              <a:t>Develop series of criteria with three levels of fiscal and budgetary concern</a:t>
            </a:r>
          </a:p>
          <a:p>
            <a:pPr marL="1412748" lvl="4" indent="-457200">
              <a:buFont typeface="Courier New" panose="02070309020205020404" pitchFamily="49" charset="0"/>
              <a:buChar char="o"/>
            </a:pPr>
            <a:r>
              <a:rPr lang="en-US" sz="2200" dirty="0"/>
              <a:t>Fiscal </a:t>
            </a:r>
            <a:r>
              <a:rPr lang="en-US" sz="2200" dirty="0" smtClean="0"/>
              <a:t>Watch</a:t>
            </a:r>
            <a:r>
              <a:rPr lang="en-US" sz="2200" dirty="0"/>
              <a:t>, Fiscal </a:t>
            </a:r>
            <a:r>
              <a:rPr lang="en-US" sz="2200" dirty="0" smtClean="0"/>
              <a:t>Caution</a:t>
            </a:r>
            <a:r>
              <a:rPr lang="en-US" sz="2200" dirty="0"/>
              <a:t>, Fiscal E</a:t>
            </a:r>
            <a:r>
              <a:rPr lang="en-US" sz="2200" dirty="0" smtClean="0"/>
              <a:t>mergency</a:t>
            </a:r>
            <a:endParaRPr lang="en-US" sz="2600" dirty="0" smtClean="0">
              <a:latin typeface="+mj-lt"/>
            </a:endParaRPr>
          </a:p>
          <a:p>
            <a:pPr marL="864108" lvl="1" indent="-457200">
              <a:buFont typeface="Wingdings" panose="05000000000000000000" pitchFamily="2" charset="2"/>
              <a:buChar char="ü"/>
            </a:pPr>
            <a:r>
              <a:rPr lang="en-US" sz="2600" dirty="0" smtClean="0">
                <a:latin typeface="+mj-lt"/>
              </a:rPr>
              <a:t>Advising district on appropriate corrective action</a:t>
            </a:r>
            <a:endParaRPr lang="en-US" sz="2800" dirty="0">
              <a:latin typeface="+mj-lt"/>
            </a:endParaRPr>
          </a:p>
          <a:p>
            <a:pPr marL="457200" indent="-342900">
              <a:buFont typeface="Arial" panose="020B0604020202020204" pitchFamily="34" charset="0"/>
              <a:buChar char="•"/>
            </a:pPr>
            <a:r>
              <a:rPr lang="en-US" sz="2800" dirty="0" smtClean="0">
                <a:latin typeface="+mj-lt"/>
              </a:rPr>
              <a:t>H.3221</a:t>
            </a:r>
          </a:p>
          <a:p>
            <a:pPr marL="864108" lvl="1" indent="-457200">
              <a:buFont typeface="Wingdings" panose="05000000000000000000" pitchFamily="2" charset="2"/>
              <a:buChar char="ü"/>
            </a:pPr>
            <a:r>
              <a:rPr lang="en-US" sz="2800" dirty="0" smtClean="0">
                <a:latin typeface="+mj-lt"/>
              </a:rPr>
              <a:t>Passed House and sent to Senate (1/31/17)</a:t>
            </a:r>
          </a:p>
          <a:p>
            <a:pPr marL="864108" lvl="1" indent="-457200">
              <a:buFont typeface="Wingdings" panose="05000000000000000000" pitchFamily="2" charset="2"/>
              <a:buChar char="ü"/>
            </a:pPr>
            <a:r>
              <a:rPr lang="en-US" sz="2800" dirty="0" smtClean="0">
                <a:latin typeface="+mj-lt"/>
              </a:rPr>
              <a:t>Referred to Senate Committee on Education (2/1/17)</a:t>
            </a: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10690006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 Education School Facilities Act (H.3343)</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85000" lnSpcReduction="20000"/>
          </a:bodyPr>
          <a:lstStyle/>
          <a:p>
            <a:pPr marL="457200" indent="-342900">
              <a:buFont typeface="Arial" panose="020B0604020202020204" pitchFamily="34" charset="0"/>
              <a:buChar char="•"/>
            </a:pPr>
            <a:r>
              <a:rPr lang="en-US" sz="2800" dirty="0" smtClean="0">
                <a:latin typeface="+mj-lt"/>
              </a:rPr>
              <a:t>Provides financial assistance to school districts to acquire school facilities by using general obligation bonds and other forms of assistance.</a:t>
            </a:r>
          </a:p>
          <a:p>
            <a:pPr marL="457200" indent="-342900">
              <a:buFont typeface="Arial" panose="020B0604020202020204" pitchFamily="34" charset="0"/>
              <a:buChar char="•"/>
            </a:pPr>
            <a:r>
              <a:rPr lang="en-US" sz="2800" dirty="0" smtClean="0">
                <a:latin typeface="+mj-lt"/>
              </a:rPr>
              <a:t>State Board of Education determines and selects projects on priority to receive financial assistance from the state.</a:t>
            </a:r>
          </a:p>
          <a:p>
            <a:pPr marL="457200" indent="-342900">
              <a:buFont typeface="Arial" panose="020B0604020202020204" pitchFamily="34" charset="0"/>
              <a:buChar char="•"/>
            </a:pPr>
            <a:r>
              <a:rPr lang="en-US" sz="2800" dirty="0" smtClean="0">
                <a:latin typeface="+mj-lt"/>
              </a:rPr>
              <a:t>Repeals State School Facilities Bond Act which authorizes issuance of specific dollar amounts of state school facilities within a specified time.</a:t>
            </a:r>
            <a:endParaRPr lang="en-US" sz="2800" dirty="0">
              <a:latin typeface="+mj-lt"/>
            </a:endParaRPr>
          </a:p>
          <a:p>
            <a:pPr marL="457200" indent="-342900">
              <a:buFont typeface="Arial" panose="020B0604020202020204" pitchFamily="34" charset="0"/>
              <a:buChar char="•"/>
            </a:pPr>
            <a:r>
              <a:rPr lang="en-US" sz="2800" dirty="0" smtClean="0">
                <a:latin typeface="+mj-lt"/>
              </a:rPr>
              <a:t>H.3343</a:t>
            </a:r>
          </a:p>
          <a:p>
            <a:pPr marL="864108" lvl="1" indent="-457200">
              <a:buFont typeface="Wingdings" panose="05000000000000000000" pitchFamily="2" charset="2"/>
              <a:buChar char="ü"/>
            </a:pPr>
            <a:r>
              <a:rPr lang="en-US" sz="2800" dirty="0" smtClean="0">
                <a:latin typeface="+mj-lt"/>
              </a:rPr>
              <a:t>Favorable report out of to </a:t>
            </a:r>
            <a:r>
              <a:rPr lang="en-US" sz="2800" dirty="0" smtClean="0">
                <a:latin typeface="+mj-lt"/>
              </a:rPr>
              <a:t>House Committee on Ways and Means </a:t>
            </a:r>
            <a:r>
              <a:rPr lang="en-US" sz="2800" dirty="0" smtClean="0">
                <a:latin typeface="+mj-lt"/>
              </a:rPr>
              <a:t>(3/22/17)</a:t>
            </a:r>
          </a:p>
          <a:p>
            <a:pPr marL="864108" lvl="1" indent="-457200">
              <a:buFont typeface="Wingdings" panose="05000000000000000000" pitchFamily="2" charset="2"/>
              <a:buChar char="ü"/>
            </a:pPr>
            <a:r>
              <a:rPr lang="en-US" sz="2800" dirty="0" smtClean="0">
                <a:latin typeface="+mj-lt"/>
              </a:rPr>
              <a:t>Debate on House floor started, adjourned until 3/28/17 (3/23/17)</a:t>
            </a:r>
            <a:endParaRPr lang="en-US" sz="28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7620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3064471024"/>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Office of Freedom Of Information Act Review (H.3352)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3733800"/>
          </a:xfrm>
        </p:spPr>
        <p:txBody>
          <a:bodyPr>
            <a:normAutofit/>
          </a:bodyPr>
          <a:lstStyle/>
          <a:p>
            <a:pPr marL="457200" indent="-342900">
              <a:buFont typeface="Arial" panose="020B0604020202020204" pitchFamily="34" charset="0"/>
              <a:buChar char="•"/>
            </a:pPr>
            <a:r>
              <a:rPr lang="en-US" sz="2400" dirty="0" smtClean="0">
                <a:latin typeface="+mj-lt"/>
              </a:rPr>
              <a:t>Create Office of Freedom of Information Act Review within the Administrative Law Court</a:t>
            </a:r>
          </a:p>
          <a:p>
            <a:pPr marL="457200" indent="-342900">
              <a:buFont typeface="Arial" panose="020B0604020202020204" pitchFamily="34" charset="0"/>
              <a:buChar char="•"/>
            </a:pPr>
            <a:r>
              <a:rPr lang="en-US" sz="2400" dirty="0" smtClean="0">
                <a:latin typeface="+mj-lt"/>
              </a:rPr>
              <a:t>Establish following provisions:</a:t>
            </a:r>
          </a:p>
          <a:p>
            <a:pPr marL="749808" lvl="1" indent="-342900">
              <a:buFont typeface="Wingdings" panose="05000000000000000000" pitchFamily="2" charset="2"/>
              <a:buChar char="ü"/>
            </a:pPr>
            <a:r>
              <a:rPr lang="en-US" sz="2200" dirty="0" smtClean="0">
                <a:latin typeface="+mj-lt"/>
              </a:rPr>
              <a:t>Collect reasonable fees</a:t>
            </a:r>
          </a:p>
          <a:p>
            <a:pPr marL="749808" lvl="1" indent="-342900">
              <a:buFont typeface="Wingdings" panose="05000000000000000000" pitchFamily="2" charset="2"/>
              <a:buChar char="ü"/>
            </a:pPr>
            <a:r>
              <a:rPr lang="en-US" sz="2200" dirty="0" smtClean="0">
                <a:latin typeface="+mj-lt"/>
              </a:rPr>
              <a:t>Reduce time requirement for fulfilling request</a:t>
            </a:r>
          </a:p>
          <a:p>
            <a:pPr marL="749808" lvl="1" indent="-342900">
              <a:buFont typeface="Wingdings" panose="05000000000000000000" pitchFamily="2" charset="2"/>
              <a:buChar char="ü"/>
            </a:pPr>
            <a:r>
              <a:rPr lang="en-US" sz="2200" dirty="0" smtClean="0">
                <a:latin typeface="+mj-lt"/>
              </a:rPr>
              <a:t>Court has final jurisdiction</a:t>
            </a:r>
          </a:p>
          <a:p>
            <a:pPr marL="457200" indent="-342900">
              <a:buFont typeface="Arial" panose="020B0604020202020204" pitchFamily="34" charset="0"/>
              <a:buChar char="•"/>
            </a:pPr>
            <a:r>
              <a:rPr lang="en-US" sz="2400" dirty="0" smtClean="0">
                <a:latin typeface="+mj-lt"/>
              </a:rPr>
              <a:t>H.3352</a:t>
            </a:r>
          </a:p>
          <a:p>
            <a:pPr marL="864108" lvl="1" indent="-457200">
              <a:buFont typeface="Wingdings" panose="05000000000000000000" pitchFamily="2" charset="2"/>
              <a:buChar char="ü"/>
            </a:pPr>
            <a:r>
              <a:rPr lang="en-US" sz="2200" dirty="0">
                <a:latin typeface="+mj-lt"/>
              </a:rPr>
              <a:t>Passed </a:t>
            </a:r>
            <a:r>
              <a:rPr lang="en-US" sz="2200" dirty="0" smtClean="0">
                <a:latin typeface="+mj-lt"/>
              </a:rPr>
              <a:t>House </a:t>
            </a:r>
            <a:r>
              <a:rPr lang="en-US" sz="2200" dirty="0">
                <a:latin typeface="+mj-lt"/>
              </a:rPr>
              <a:t>and sent to </a:t>
            </a:r>
            <a:r>
              <a:rPr lang="en-US" sz="2200" dirty="0" smtClean="0">
                <a:latin typeface="+mj-lt"/>
              </a:rPr>
              <a:t>Senate (3/22/17</a:t>
            </a:r>
            <a:r>
              <a:rPr lang="en-US" sz="2200" dirty="0">
                <a:latin typeface="+mj-lt"/>
              </a:rPr>
              <a:t>)</a:t>
            </a:r>
          </a:p>
          <a:p>
            <a:pPr marL="864108" lvl="1" indent="-457200">
              <a:buFont typeface="Wingdings" panose="05000000000000000000" pitchFamily="2" charset="2"/>
              <a:buChar char="ü"/>
            </a:pPr>
            <a:r>
              <a:rPr lang="en-US" sz="2200" dirty="0">
                <a:latin typeface="+mj-lt"/>
              </a:rPr>
              <a:t>Referred to </a:t>
            </a:r>
            <a:r>
              <a:rPr lang="en-US" sz="2200" dirty="0" smtClean="0">
                <a:latin typeface="+mj-lt"/>
              </a:rPr>
              <a:t>Senate </a:t>
            </a:r>
            <a:r>
              <a:rPr lang="en-US" sz="2200" dirty="0">
                <a:latin typeface="+mj-lt"/>
              </a:rPr>
              <a:t>Committee on Judiciary </a:t>
            </a:r>
            <a:r>
              <a:rPr lang="en-US" sz="2200" dirty="0" smtClean="0">
                <a:latin typeface="+mj-lt"/>
              </a:rPr>
              <a:t>(3/23/17</a:t>
            </a:r>
            <a:r>
              <a:rPr lang="en-US" sz="2200" dirty="0">
                <a:latin typeface="+mj-lt"/>
              </a:rPr>
              <a:t>)</a:t>
            </a:r>
            <a:endParaRPr lang="en-US" sz="2200" dirty="0">
              <a:latin typeface="+mj-lt"/>
            </a:endParaRPr>
          </a:p>
          <a:p>
            <a:pPr marL="749808" lvl="1" indent="-342900">
              <a:buClr>
                <a:schemeClr val="bg2"/>
              </a:buClr>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Appointed State Superintendent of Education (H.3036, S.0027, S.0137)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559040" cy="4343400"/>
          </a:xfrm>
        </p:spPr>
        <p:txBody>
          <a:bodyPr>
            <a:normAutofit fontScale="70000" lnSpcReduction="20000"/>
          </a:bodyPr>
          <a:lstStyle/>
          <a:p>
            <a:pPr marL="457200" indent="-342900">
              <a:buFont typeface="Arial" panose="020B0604020202020204" pitchFamily="34" charset="0"/>
              <a:buChar char="•"/>
            </a:pPr>
            <a:r>
              <a:rPr lang="en-US" sz="2800" dirty="0" smtClean="0">
                <a:latin typeface="+mj-lt"/>
              </a:rPr>
              <a:t>Seek voter approval to amend Constitution of South Carolina to delete State Superintendent of Education from list of elected state officers</a:t>
            </a:r>
          </a:p>
          <a:p>
            <a:pPr marL="457200" indent="-342900">
              <a:buFont typeface="Arial" panose="020B0604020202020204" pitchFamily="34" charset="0"/>
              <a:buChar char="•"/>
            </a:pPr>
            <a:r>
              <a:rPr lang="en-US" sz="2800" dirty="0" smtClean="0">
                <a:latin typeface="+mj-lt"/>
              </a:rPr>
              <a:t>Provide that State Superintendent of Education be appointed by Governor</a:t>
            </a:r>
          </a:p>
          <a:p>
            <a:pPr marL="457200" indent="-342900">
              <a:buFont typeface="Arial" panose="020B0604020202020204" pitchFamily="34" charset="0"/>
              <a:buChar char="•"/>
            </a:pPr>
            <a:r>
              <a:rPr lang="en-US" sz="2800" dirty="0" smtClean="0">
                <a:latin typeface="+mj-lt"/>
              </a:rPr>
              <a:t>H.3036</a:t>
            </a:r>
          </a:p>
          <a:p>
            <a:pPr marL="864108" lvl="1" indent="-457200">
              <a:buFont typeface="Wingdings" panose="05000000000000000000" pitchFamily="2" charset="2"/>
              <a:buChar char="ü"/>
            </a:pPr>
            <a:r>
              <a:rPr lang="en-US" sz="2400" dirty="0" smtClean="0">
                <a:latin typeface="+mj-lt"/>
              </a:rPr>
              <a:t>Reported out favorably by House </a:t>
            </a:r>
            <a:r>
              <a:rPr lang="en-US" sz="2400" dirty="0">
                <a:latin typeface="+mj-lt"/>
              </a:rPr>
              <a:t>Committee on Judiciary </a:t>
            </a:r>
            <a:r>
              <a:rPr lang="en-US" sz="2400" dirty="0" smtClean="0">
                <a:latin typeface="+mj-lt"/>
              </a:rPr>
              <a:t>(1/25/17)</a:t>
            </a:r>
          </a:p>
          <a:p>
            <a:pPr marL="864108" lvl="1" indent="-457200">
              <a:buFont typeface="Wingdings" panose="05000000000000000000" pitchFamily="2" charset="2"/>
              <a:buChar char="ü"/>
            </a:pPr>
            <a:r>
              <a:rPr lang="en-US" sz="2400" dirty="0" smtClean="0">
                <a:latin typeface="+mj-lt"/>
              </a:rPr>
              <a:t>Debate on House floor on 2/14/17 – referred back to House Committee on Judiciary (2/22/17)</a:t>
            </a:r>
          </a:p>
          <a:p>
            <a:pPr marL="457200" indent="-342900">
              <a:buFont typeface="Arial" panose="020B0604020202020204" pitchFamily="34" charset="0"/>
              <a:buChar char="•"/>
            </a:pPr>
            <a:r>
              <a:rPr lang="en-US" sz="2800" dirty="0" smtClean="0">
                <a:latin typeface="+mj-lt"/>
              </a:rPr>
              <a:t>S.0027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Senate Committee on </a:t>
            </a:r>
            <a:r>
              <a:rPr lang="en-US" sz="2400" dirty="0" smtClean="0">
                <a:latin typeface="+mj-lt"/>
              </a:rPr>
              <a:t>Education (1/26/17)</a:t>
            </a:r>
          </a:p>
          <a:p>
            <a:pPr marL="864108" lvl="1" indent="-457200">
              <a:buFont typeface="Wingdings" panose="05000000000000000000" pitchFamily="2" charset="2"/>
              <a:buChar char="ü"/>
            </a:pPr>
            <a:r>
              <a:rPr lang="en-US" sz="2400" dirty="0" smtClean="0">
                <a:latin typeface="+mj-lt"/>
              </a:rPr>
              <a:t>Passed Senate and sent to House (2/2/17)</a:t>
            </a:r>
          </a:p>
          <a:p>
            <a:pPr marL="864108" lvl="1" indent="-457200">
              <a:buFont typeface="Wingdings" panose="05000000000000000000" pitchFamily="2" charset="2"/>
              <a:buChar char="ü"/>
            </a:pPr>
            <a:r>
              <a:rPr lang="en-US" sz="2400" dirty="0" smtClean="0">
                <a:latin typeface="+mj-lt"/>
              </a:rPr>
              <a:t>Referred to House Committee on Judiciary (2/7/17</a:t>
            </a:r>
            <a:r>
              <a:rPr lang="en-US" sz="2400" dirty="0" smtClean="0"/>
              <a:t>)</a:t>
            </a:r>
            <a:endParaRPr lang="en-US" sz="2400" dirty="0" smtClean="0">
              <a:latin typeface="+mj-lt"/>
            </a:endParaRPr>
          </a:p>
          <a:p>
            <a:pPr marL="457200" indent="-342900">
              <a:buFont typeface="Arial" panose="020B0604020202020204" pitchFamily="34" charset="0"/>
              <a:buChar char="•"/>
            </a:pPr>
            <a:r>
              <a:rPr lang="en-US" sz="2800" dirty="0" smtClean="0">
                <a:latin typeface="+mj-lt"/>
              </a:rPr>
              <a:t>S.0137</a:t>
            </a:r>
            <a:endParaRPr lang="en-US" sz="2800" dirty="0">
              <a:latin typeface="+mj-lt"/>
            </a:endParaRPr>
          </a:p>
          <a:p>
            <a:pPr marL="864108" lvl="1" indent="-457200">
              <a:buFont typeface="Wingdings" panose="05000000000000000000" pitchFamily="2" charset="2"/>
              <a:buChar char="ü"/>
            </a:pPr>
            <a:r>
              <a:rPr lang="en-US" sz="2400" dirty="0">
                <a:latin typeface="+mj-lt"/>
              </a:rPr>
              <a:t>Reported out favorably by </a:t>
            </a:r>
            <a:r>
              <a:rPr lang="en-US" sz="2400" dirty="0" smtClean="0">
                <a:latin typeface="+mj-lt"/>
              </a:rPr>
              <a:t>Senate </a:t>
            </a:r>
            <a:r>
              <a:rPr lang="en-US" sz="2400" dirty="0">
                <a:latin typeface="+mj-lt"/>
              </a:rPr>
              <a:t>Committee on Judiciary (</a:t>
            </a:r>
            <a:r>
              <a:rPr lang="en-US" sz="2400" dirty="0" smtClean="0">
                <a:latin typeface="+mj-lt"/>
              </a:rPr>
              <a:t>1/24/17</a:t>
            </a:r>
            <a:r>
              <a:rPr lang="en-US" sz="2400" dirty="0">
                <a:latin typeface="+mj-lt"/>
              </a:rPr>
              <a:t>)</a:t>
            </a: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spTree>
    <p:extLst>
      <p:ext uri="{BB962C8B-B14F-4D97-AF65-F5344CB8AC3E}">
        <p14:creationId xmlns:p14="http://schemas.microsoft.com/office/powerpoint/2010/main" val="267718786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30580" y="2057400"/>
            <a:ext cx="7559040" cy="2057400"/>
          </a:xfrm>
        </p:spPr>
        <p:txBody>
          <a:bodyPr>
            <a:normAutofit/>
          </a:bodyPr>
          <a:lstStyle/>
          <a:p>
            <a:pPr marL="114300" indent="0">
              <a:buNone/>
            </a:pPr>
            <a:r>
              <a:rPr lang="en-US" sz="2800" dirty="0" smtClean="0">
                <a:solidFill>
                  <a:schemeClr val="tx1"/>
                </a:solidFill>
                <a:latin typeface="+mj-lt"/>
              </a:rPr>
              <a:t>SC Chapter - National School PR Association</a:t>
            </a:r>
            <a:endParaRPr lang="en-US" sz="2800" dirty="0" smtClean="0">
              <a:solidFill>
                <a:schemeClr val="tx1"/>
              </a:solidFill>
              <a:latin typeface="+mj-lt"/>
            </a:endParaRPr>
          </a:p>
          <a:p>
            <a:pPr marL="749808" lvl="1" indent="-342900">
              <a:buClrTx/>
              <a:buFont typeface="Arial" panose="020B0604020202020204" pitchFamily="34" charset="0"/>
              <a:buChar char="•"/>
            </a:pPr>
            <a:r>
              <a:rPr lang="en-US" sz="2200" dirty="0" smtClean="0">
                <a:latin typeface="+mj-lt"/>
              </a:rPr>
              <a:t>The Path: Rewards in Excellence - Newsletter</a:t>
            </a:r>
            <a:endParaRPr lang="en-US" sz="2200" dirty="0" smtClean="0">
              <a:latin typeface="+mj-lt"/>
            </a:endParaRPr>
          </a:p>
          <a:p>
            <a:pPr marL="749808" lvl="1" indent="-342900">
              <a:buClrTx/>
              <a:buFont typeface="Arial" panose="020B0604020202020204" pitchFamily="34" charset="0"/>
              <a:buChar char="•"/>
            </a:pPr>
            <a:r>
              <a:rPr lang="en-US" sz="2200" dirty="0" smtClean="0">
                <a:latin typeface="+mj-lt"/>
              </a:rPr>
              <a:t>One Team Event:  Rewards in Excellence – Golden Achievement Award</a:t>
            </a:r>
            <a:endParaRPr lang="en-US" sz="2200" dirty="0" smtClean="0">
              <a:latin typeface="+mj-lt"/>
            </a:endParaRPr>
          </a:p>
          <a:p>
            <a:pPr marL="749808" lvl="1" indent="-342900">
              <a:buFont typeface="Arial" panose="020B0604020202020204" pitchFamily="34" charset="0"/>
              <a:buChar char="•"/>
            </a:pPr>
            <a:endParaRPr lang="en-US" sz="2200" dirty="0">
              <a:latin typeface="+mj-lt"/>
            </a:endParaRP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b="1" dirty="0">
                <a:solidFill>
                  <a:srgbClr val="92D050"/>
                </a:solidFill>
                <a:latin typeface="Calibri" panose="020F0502020204030204" pitchFamily="34" charset="0"/>
              </a:rPr>
              <a:t>|</a:t>
            </a:r>
            <a:r>
              <a:rPr lang="en-US" b="1" dirty="0">
                <a:solidFill>
                  <a:schemeClr val="bg1"/>
                </a:solidFill>
              </a:rPr>
              <a:t> </a:t>
            </a:r>
            <a:r>
              <a:rPr lang="en-US" cap="small" dirty="0">
                <a:solidFill>
                  <a:schemeClr val="tx1">
                    <a:lumMod val="65000"/>
                    <a:lumOff val="35000"/>
                  </a:schemeClr>
                </a:solidFill>
              </a:rPr>
              <a:t>3/28/17</a:t>
            </a:r>
          </a:p>
        </p:txBody>
      </p:sp>
      <p:pic>
        <p:nvPicPr>
          <p:cNvPr id="1027" name="Picture 3" descr="C:\Program Files (x86)\Microsoft Office\MEDIA\CAGCAT10\j028541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3352800"/>
            <a:ext cx="2400605" cy="2284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501073"/>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7794</TotalTime>
  <Words>978</Words>
  <Application>Microsoft Office PowerPoint</Application>
  <PresentationFormat>On-screen Show (4:3)</PresentationFormat>
  <Paragraphs>193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Retrospect</vt:lpstr>
      <vt:lpstr>  Legislative Update</vt:lpstr>
      <vt:lpstr>Tax Credit For Workforce Scholarship (H.3311) </vt:lpstr>
      <vt:lpstr>Education Oversite Committee (H.3969) </vt:lpstr>
      <vt:lpstr>Road Repair Bill (H.3516) </vt:lpstr>
      <vt:lpstr>SCDE Fiscal Management of Districts (H.3221) </vt:lpstr>
      <vt:lpstr>SC Education School Facilities Act (H.3343) </vt:lpstr>
      <vt:lpstr>Office of Freedom Of Information Act Review (H.3352) </vt:lpstr>
      <vt:lpstr>Appointed State Superintendent of Education (H.3036, S.0027, S.0137) </vt:lpstr>
      <vt:lpstr>Our Aiken County Schools are Succeeding! </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Keith Liner</cp:lastModifiedBy>
  <cp:revision>406</cp:revision>
  <cp:lastPrinted>2017-03-14T01:38:25Z</cp:lastPrinted>
  <dcterms:created xsi:type="dcterms:W3CDTF">2015-01-14T14:07:42Z</dcterms:created>
  <dcterms:modified xsi:type="dcterms:W3CDTF">2017-03-26T19:21:37Z</dcterms:modified>
</cp:coreProperties>
</file>