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notesMasterIdLst>
    <p:notesMasterId r:id="rId11"/>
  </p:notesMasterIdLst>
  <p:handoutMasterIdLst>
    <p:handoutMasterId r:id="rId12"/>
  </p:handoutMasterIdLst>
  <p:sldIdLst>
    <p:sldId id="256" r:id="rId2"/>
    <p:sldId id="300" r:id="rId3"/>
    <p:sldId id="320" r:id="rId4"/>
    <p:sldId id="321" r:id="rId5"/>
    <p:sldId id="319" r:id="rId6"/>
    <p:sldId id="318" r:id="rId7"/>
    <p:sldId id="313" r:id="rId8"/>
    <p:sldId id="307" r:id="rId9"/>
    <p:sldId id="317"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C7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55" autoAdjust="0"/>
    <p:restoredTop sz="89565" autoAdjust="0"/>
  </p:normalViewPr>
  <p:slideViewPr>
    <p:cSldViewPr>
      <p:cViewPr>
        <p:scale>
          <a:sx n="68" d="100"/>
          <a:sy n="68" d="100"/>
        </p:scale>
        <p:origin x="-1248" y="-1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3D7E318C-45AB-4135-ABCB-46D59D8CC806}" type="datetimeFigureOut">
              <a:rPr lang="en-US" smtClean="0"/>
              <a:t>2/26/2017</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23F59F7-D568-44BB-AAF0-08289A88C5A6}" type="slidenum">
              <a:rPr lang="en-US" smtClean="0"/>
              <a:t>‹#›</a:t>
            </a:fld>
            <a:endParaRPr lang="en-US" dirty="0"/>
          </a:p>
        </p:txBody>
      </p:sp>
    </p:spTree>
    <p:extLst>
      <p:ext uri="{BB962C8B-B14F-4D97-AF65-F5344CB8AC3E}">
        <p14:creationId xmlns:p14="http://schemas.microsoft.com/office/powerpoint/2010/main" val="38275558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98867A4-DEAC-4D46-A6D8-E634381C73E3}" type="datetimeFigureOut">
              <a:rPr lang="en-US" smtClean="0"/>
              <a:t>2/26/2017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9D04B07-70A5-4E49-9DB6-306BA61BC46E}" type="slidenum">
              <a:rPr lang="en-US" smtClean="0"/>
              <a:t>‹#›</a:t>
            </a:fld>
            <a:endParaRPr lang="en-US" dirty="0"/>
          </a:p>
        </p:txBody>
      </p:sp>
    </p:spTree>
    <p:extLst>
      <p:ext uri="{BB962C8B-B14F-4D97-AF65-F5344CB8AC3E}">
        <p14:creationId xmlns:p14="http://schemas.microsoft.com/office/powerpoint/2010/main" val="3065415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**It’s not really this complicated, just erase all but one letter and enter your own info (then erase that first letter). But if you’re curious and want to play around with the presentation, the below is the guide: </a:t>
            </a:r>
          </a:p>
          <a:p>
            <a:endParaRPr lang="en-US" b="1" baseline="0" dirty="0" smtClean="0"/>
          </a:p>
          <a:p>
            <a:r>
              <a:rPr lang="en-US" b="1" baseline="0" dirty="0" smtClean="0"/>
              <a:t>TITLE: </a:t>
            </a:r>
          </a:p>
          <a:p>
            <a:r>
              <a:rPr lang="en-US" baseline="0" dirty="0" smtClean="0"/>
              <a:t>font: Calibri Light Headings (all caps); Bold</a:t>
            </a:r>
          </a:p>
          <a:p>
            <a:r>
              <a:rPr lang="en-US" baseline="0" dirty="0" smtClean="0"/>
              <a:t>font size: lg. depending on length 50/60 pt. </a:t>
            </a:r>
          </a:p>
          <a:p>
            <a:r>
              <a:rPr lang="en-US" baseline="0" dirty="0" smtClean="0"/>
              <a:t>color: Black &amp; Gray (Black, Text 1 Lighter 35%)</a:t>
            </a:r>
          </a:p>
          <a:p>
            <a:endParaRPr lang="en-US" baseline="0" dirty="0" smtClean="0"/>
          </a:p>
          <a:p>
            <a:r>
              <a:rPr lang="en-US" baseline="0" dirty="0" smtClean="0"/>
              <a:t>Subheading: </a:t>
            </a:r>
          </a:p>
          <a:p>
            <a:r>
              <a:rPr lang="en-US" baseline="0" dirty="0" smtClean="0"/>
              <a:t>Part 1 (ACPSD): Font: Calibri Light (Headings) All Caps, Light Green, 24 pt.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Part 2 (DATE): Font: Calibri Light (Headings) Small Caps, Gray (Black, Text 1 Lighter 35%)</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39D04B07-70A5-4E49-9DB6-306BA61BC46E}" type="slidenum">
              <a:rPr lang="en-US" smtClean="0"/>
              <a:t>1</a:t>
            </a:fld>
            <a:endParaRPr lang="en-US" dirty="0"/>
          </a:p>
        </p:txBody>
      </p:sp>
    </p:spTree>
    <p:extLst>
      <p:ext uri="{BB962C8B-B14F-4D97-AF65-F5344CB8AC3E}">
        <p14:creationId xmlns:p14="http://schemas.microsoft.com/office/powerpoint/2010/main" val="3024913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2</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3</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4</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5</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6</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7</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8</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9</a:t>
            </a:fld>
            <a:endParaRPr lang="en-US" dirty="0"/>
          </a:p>
        </p:txBody>
      </p:sp>
    </p:spTree>
    <p:extLst>
      <p:ext uri="{BB962C8B-B14F-4D97-AF65-F5344CB8AC3E}">
        <p14:creationId xmlns:p14="http://schemas.microsoft.com/office/powerpoint/2010/main" val="1124338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01BEF71-DE6C-4B51-996E-C16873494508}" type="datetime1">
              <a:rPr lang="en-US" smtClean="0"/>
              <a:t>2/26/2017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8B96DB-C5BB-48C9-8AB1-92DA957701DD}"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5620171"/>
      </p:ext>
    </p:extLst>
  </p:cSld>
  <p:clrMapOvr>
    <a:masterClrMapping/>
  </p:clrMapOvr>
  <p:transition spd="slow">
    <p:randomBar dir="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EC907A-E5C4-4BC9-A987-B35FB4E1DE0D}" type="datetime1">
              <a:rPr lang="en-US" smtClean="0"/>
              <a:t>2/26/2017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4252653386"/>
      </p:ext>
    </p:extLst>
  </p:cSld>
  <p:clrMapOvr>
    <a:masterClrMapping/>
  </p:clrMapOvr>
  <p:transition spd="slow">
    <p:randomBar dir="vert"/>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93E5AA-ED4C-4562-BD7A-D46F8C72EC33}" type="datetime1">
              <a:rPr lang="en-US" smtClean="0"/>
              <a:t>2/26/2017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2275747951"/>
      </p:ext>
    </p:extLst>
  </p:cSld>
  <p:clrMapOvr>
    <a:masterClrMapping/>
  </p:clrMapOvr>
  <p:transition spd="slow">
    <p:randomBar dir="ver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40D0AA-E9FC-4E80-869B-6083C3F8986C}" type="datetime1">
              <a:rPr lang="en-US" smtClean="0"/>
              <a:t>2/26/2017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877961466"/>
      </p:ext>
    </p:extLst>
  </p:cSld>
  <p:clrMapOvr>
    <a:masterClrMapping/>
  </p:clrMapOvr>
  <p:transition spd="slow">
    <p:randomBar dir="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834644-291B-4EA6-A0B7-37F33914607B}" type="datetime1">
              <a:rPr lang="en-US" smtClean="0"/>
              <a:t>2/26/2017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8B96DB-C5BB-48C9-8AB1-92DA957701DD}"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3563565"/>
      </p:ext>
    </p:extLst>
  </p:cSld>
  <p:clrMapOvr>
    <a:masterClrMapping/>
  </p:clrMapOvr>
  <p:transition spd="slow">
    <p:randomBar dir="ver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F34670A-919C-4020-B5F1-88A1FD909537}" type="datetime1">
              <a:rPr lang="en-US" smtClean="0"/>
              <a:t>2/26/2017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886587030"/>
      </p:ext>
    </p:extLst>
  </p:cSld>
  <p:clrMapOvr>
    <a:masterClrMapping/>
  </p:clrMapOvr>
  <p:transition spd="slow">
    <p:randomBar dir="ver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3C97B1-045A-4369-A317-ED6E050FBDA2}" type="datetime1">
              <a:rPr lang="en-US" smtClean="0"/>
              <a:t>2/26/2017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4117995150"/>
      </p:ext>
    </p:extLst>
  </p:cSld>
  <p:clrMapOvr>
    <a:masterClrMapping/>
  </p:clrMapOvr>
  <p:transition spd="slow">
    <p:randomBar dir="ver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1BC77E7-3EF4-4885-AB41-4F349F0B3866}" type="datetime1">
              <a:rPr lang="en-US" smtClean="0"/>
              <a:t>2/26/2017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3454859459"/>
      </p:ext>
    </p:extLst>
  </p:cSld>
  <p:clrMapOvr>
    <a:masterClrMapping/>
  </p:clrMapOvr>
  <p:transition spd="slow">
    <p:randomBar dir="ver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84D8100-0AEB-4446-B602-5968B9779315}" type="datetime1">
              <a:rPr lang="en-US" smtClean="0"/>
              <a:t>2/26/2017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4109258924"/>
      </p:ext>
    </p:extLst>
  </p:cSld>
  <p:clrMapOvr>
    <a:masterClrMapping/>
  </p:clrMapOvr>
  <p:transition spd="slow">
    <p:randomBar dir="ver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2BF82DE1-B236-4520-9B91-2F686607261B}" type="datetime1">
              <a:rPr lang="en-US" smtClean="0"/>
              <a:t>2/26/2017</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38B96DB-C5BB-48C9-8AB1-92DA957701DD}" type="slidenum">
              <a:rPr lang="en-US" smtClean="0"/>
              <a:t>‹#›</a:t>
            </a:fld>
            <a:endParaRPr lang="en-US" dirty="0"/>
          </a:p>
        </p:txBody>
      </p:sp>
    </p:spTree>
    <p:extLst>
      <p:ext uri="{BB962C8B-B14F-4D97-AF65-F5344CB8AC3E}">
        <p14:creationId xmlns:p14="http://schemas.microsoft.com/office/powerpoint/2010/main" val="3284258166"/>
      </p:ext>
    </p:extLst>
  </p:cSld>
  <p:clrMapOvr>
    <a:masterClrMapping/>
  </p:clrMapOvr>
  <p:transition spd="slow">
    <p:randomBar dir="ver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E037DA-336F-439E-9E17-E36F5B0F3CF5}" type="datetime1">
              <a:rPr lang="en-US" smtClean="0"/>
              <a:t>2/26/2017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2816472557"/>
      </p:ext>
    </p:extLst>
  </p:cSld>
  <p:clrMapOvr>
    <a:masterClrMapping/>
  </p:clrMapOvr>
  <p:transition spd="slow">
    <p:randomBar dir="ver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62FA5630-1A63-4849-A3F8-0F42C3402C52}" type="datetime1">
              <a:rPr lang="en-US" smtClean="0"/>
              <a:t>2/26/2017</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938B96DB-C5BB-48C9-8AB1-92DA957701DD}" type="slidenum">
              <a:rPr lang="en-US" smtClean="0"/>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8918766"/>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ransition spd="slow">
    <p:randomBar dir="vert"/>
  </p:transition>
  <p:timing>
    <p:tnLst>
      <p:par>
        <p:cTn id="1" dur="indefinite" restart="never" nodeType="tmRoot"/>
      </p:par>
    </p:tnLst>
  </p:timing>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8458200" cy="4343400"/>
          </a:xfrm>
        </p:spPr>
        <p:txBody>
          <a:bodyPr>
            <a:normAutofit/>
          </a:bodyPr>
          <a:lstStyle/>
          <a:p>
            <a:r>
              <a:rPr lang="en-US" sz="6600" b="1" spc="300" dirty="0" smtClean="0">
                <a:solidFill>
                  <a:schemeClr val="tx1"/>
                </a:solidFill>
              </a:rPr>
              <a:t>  Legislative </a:t>
            </a:r>
            <a:r>
              <a:rPr lang="en-US" sz="6600" b="1" spc="300" dirty="0" smtClean="0">
                <a:solidFill>
                  <a:schemeClr val="tx1">
                    <a:lumMod val="65000"/>
                    <a:lumOff val="35000"/>
                  </a:schemeClr>
                </a:solidFill>
              </a:rPr>
              <a:t>Update</a:t>
            </a:r>
            <a:endParaRPr lang="en-US" sz="6600" b="1" spc="300" dirty="0">
              <a:solidFill>
                <a:schemeClr val="tx1">
                  <a:lumMod val="65000"/>
                  <a:lumOff val="35000"/>
                </a:schemeClr>
              </a:solidFill>
            </a:endParaRPr>
          </a:p>
        </p:txBody>
      </p:sp>
      <p:sp>
        <p:nvSpPr>
          <p:cNvPr id="8" name="Subtitle 2"/>
          <p:cNvSpPr>
            <a:spLocks noGrp="1"/>
          </p:cNvSpPr>
          <p:nvPr>
            <p:ph type="subTitle" idx="1"/>
          </p:nvPr>
        </p:nvSpPr>
        <p:spPr>
          <a:xfrm>
            <a:off x="-76200" y="4724400"/>
            <a:ext cx="9090660" cy="1143000"/>
          </a:xfrm>
        </p:spPr>
        <p:txBody>
          <a:bodyPr>
            <a:normAutofit/>
          </a:bodyPr>
          <a:lstStyle/>
          <a:p>
            <a:pPr algn="ctr">
              <a:lnSpc>
                <a:spcPct val="100000"/>
              </a:lnSpc>
            </a:pPr>
            <a:r>
              <a:rPr lang="en-US" b="1" spc="0" dirty="0" smtClean="0">
                <a:solidFill>
                  <a:srgbClr val="92D050"/>
                </a:solidFill>
              </a:rPr>
              <a:t>   AIKEN COUNTY PUBLIC SCHOOL DISTRICT   </a:t>
            </a:r>
            <a:r>
              <a:rPr lang="en-US" cap="small" spc="0" dirty="0" smtClean="0">
                <a:solidFill>
                  <a:schemeClr val="tx1">
                    <a:lumMod val="65000"/>
                    <a:lumOff val="35000"/>
                  </a:schemeClr>
                </a:solidFill>
              </a:rPr>
              <a:t>2/28/17</a:t>
            </a:r>
          </a:p>
          <a:p>
            <a:pPr algn="ctr">
              <a:lnSpc>
                <a:spcPct val="100000"/>
              </a:lnSpc>
            </a:pPr>
            <a:endParaRPr lang="en-US" cap="small" dirty="0" smtClean="0">
              <a:solidFill>
                <a:schemeClr val="tx1">
                  <a:lumMod val="65000"/>
                  <a:lumOff val="35000"/>
                </a:schemeClr>
              </a:solidFill>
            </a:endParaRPr>
          </a:p>
          <a:p>
            <a:endParaRPr lang="en-US" dirty="0"/>
          </a:p>
        </p:txBody>
      </p:sp>
    </p:spTree>
    <p:extLst>
      <p:ext uri="{BB962C8B-B14F-4D97-AF65-F5344CB8AC3E}">
        <p14:creationId xmlns:p14="http://schemas.microsoft.com/office/powerpoint/2010/main" val="2283671699"/>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1584961"/>
          </a:xfrm>
        </p:spPr>
        <p:txBody>
          <a:bodyPr>
            <a:normAutofit/>
          </a:bodyPr>
          <a:lstStyle/>
          <a:p>
            <a:r>
              <a:rPr lang="en-US" sz="4000" spc="600" dirty="0" smtClean="0"/>
              <a:t>House 2017-2018 Budget</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685800" y="1828800"/>
            <a:ext cx="8016240" cy="4343400"/>
          </a:xfrm>
        </p:spPr>
        <p:txBody>
          <a:bodyPr>
            <a:normAutofit/>
          </a:bodyPr>
          <a:lstStyle/>
          <a:p>
            <a:pPr marL="457200" indent="-342900">
              <a:buFont typeface="Arial" panose="020B0604020202020204" pitchFamily="34" charset="0"/>
              <a:buChar char="•"/>
            </a:pPr>
            <a:r>
              <a:rPr lang="en-US" sz="2400" dirty="0" smtClean="0">
                <a:latin typeface="+mj-lt"/>
              </a:rPr>
              <a:t>Current House Ways and Means Budget Proposal</a:t>
            </a:r>
            <a:endParaRPr lang="en-US" sz="2400" dirty="0">
              <a:latin typeface="+mj-lt"/>
            </a:endParaRPr>
          </a:p>
          <a:p>
            <a:pPr marL="749808" lvl="1" indent="-342900">
              <a:buFont typeface="Arial" panose="020B0604020202020204" pitchFamily="34" charset="0"/>
              <a:buChar char="•"/>
            </a:pPr>
            <a:r>
              <a:rPr lang="en-US" sz="2400" dirty="0" smtClean="0">
                <a:latin typeface="+mj-lt"/>
              </a:rPr>
              <a:t>Education Improvement Act (EIA) Funds</a:t>
            </a:r>
          </a:p>
          <a:p>
            <a:pPr marL="1046988" lvl="2" indent="-457200">
              <a:buFont typeface="Wingdings" panose="05000000000000000000" pitchFamily="2" charset="2"/>
              <a:buChar char="ü"/>
            </a:pPr>
            <a:r>
              <a:rPr lang="en-US" sz="2400" dirty="0">
                <a:latin typeface="+mj-lt"/>
              </a:rPr>
              <a:t>Projected EIA revenue $45 million</a:t>
            </a:r>
          </a:p>
          <a:p>
            <a:pPr marL="1046988" lvl="2" indent="-457200">
              <a:buFont typeface="Wingdings" panose="05000000000000000000" pitchFamily="2" charset="2"/>
              <a:buChar char="ü"/>
            </a:pPr>
            <a:r>
              <a:rPr lang="en-US" sz="2400" dirty="0">
                <a:latin typeface="+mj-lt"/>
              </a:rPr>
              <a:t>Reduced by $37.6 million to account for passage of roads </a:t>
            </a:r>
            <a:r>
              <a:rPr lang="en-US" sz="2400" dirty="0" smtClean="0">
                <a:latin typeface="+mj-lt"/>
              </a:rPr>
              <a:t>bill (H.3516)</a:t>
            </a:r>
            <a:endParaRPr lang="en-US" sz="2400" dirty="0">
              <a:latin typeface="+mj-lt"/>
            </a:endParaRPr>
          </a:p>
          <a:p>
            <a:pPr marL="1046988" lvl="2" indent="-457200">
              <a:buFont typeface="Wingdings" panose="05000000000000000000" pitchFamily="2" charset="2"/>
              <a:buChar char="ü"/>
            </a:pPr>
            <a:r>
              <a:rPr lang="en-US" sz="2400" dirty="0">
                <a:latin typeface="+mj-lt"/>
              </a:rPr>
              <a:t>Public schools will receive $8.3 </a:t>
            </a:r>
            <a:r>
              <a:rPr lang="en-US" sz="2400" dirty="0" smtClean="0">
                <a:latin typeface="+mj-lt"/>
              </a:rPr>
              <a:t>million</a:t>
            </a:r>
          </a:p>
          <a:p>
            <a:pPr marL="749808" lvl="1" indent="-342900">
              <a:buFont typeface="Arial" panose="020B0604020202020204" pitchFamily="34" charset="0"/>
              <a:buChar char="•"/>
            </a:pPr>
            <a:r>
              <a:rPr lang="en-US" sz="2400" dirty="0">
                <a:latin typeface="+mj-lt"/>
              </a:rPr>
              <a:t>Base Student Cost</a:t>
            </a:r>
          </a:p>
          <a:p>
            <a:pPr marL="932688" lvl="2" indent="-342900">
              <a:buFont typeface="Wingdings" panose="05000000000000000000" pitchFamily="2" charset="2"/>
              <a:buChar char="ü"/>
            </a:pPr>
            <a:r>
              <a:rPr lang="en-US" sz="2400" dirty="0" smtClean="0">
                <a:latin typeface="+mj-lt"/>
              </a:rPr>
              <a:t>Proposed to be funded at $2,400 per student</a:t>
            </a:r>
          </a:p>
          <a:p>
            <a:pPr marL="932688" lvl="2" indent="-342900">
              <a:buFont typeface="Wingdings" panose="05000000000000000000" pitchFamily="2" charset="2"/>
              <a:buChar char="ü"/>
            </a:pPr>
            <a:r>
              <a:rPr lang="en-US" sz="2400" dirty="0" smtClean="0">
                <a:latin typeface="+mj-lt"/>
              </a:rPr>
              <a:t>Below $2,984 required by law</a:t>
            </a:r>
          </a:p>
          <a:p>
            <a:pPr marL="864108" lvl="1" indent="-457200">
              <a:buClr>
                <a:schemeClr val="bg2"/>
              </a:buClr>
              <a:buFont typeface="Wingdings" panose="05000000000000000000" pitchFamily="2" charset="2"/>
              <a:buChar char="ü"/>
            </a:pPr>
            <a:endParaRPr lang="en-US" sz="2800" dirty="0">
              <a:latin typeface="+mj-lt"/>
            </a:endParaRPr>
          </a:p>
        </p:txBody>
      </p:sp>
      <p:sp>
        <p:nvSpPr>
          <p:cNvPr id="6" name="TextBox 5"/>
          <p:cNvSpPr txBox="1"/>
          <p:nvPr/>
        </p:nvSpPr>
        <p:spPr>
          <a:xfrm>
            <a:off x="-76200" y="6400800"/>
            <a:ext cx="9220200" cy="369332"/>
          </a:xfrm>
          <a:prstGeom prst="rect">
            <a:avLst/>
          </a:prstGeom>
          <a:noFill/>
        </p:spPr>
        <p:txBody>
          <a:bodyPr wrap="square" rtlCol="0">
            <a:spAutoFit/>
          </a:bodyPr>
          <a:lstStyle/>
          <a:p>
            <a:pPr algn="ctr">
              <a:lnSpc>
                <a:spcPct val="100000"/>
              </a:lnSpc>
            </a:pP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cap="small" dirty="0" smtClean="0">
                <a:solidFill>
                  <a:schemeClr val="tx1">
                    <a:lumMod val="65000"/>
                    <a:lumOff val="35000"/>
                  </a:schemeClr>
                </a:solidFill>
              </a:rPr>
              <a:t>2/28/17</a:t>
            </a:r>
            <a:endParaRPr lang="en-US" cap="small" dirty="0">
              <a:solidFill>
                <a:schemeClr val="tx1">
                  <a:lumMod val="65000"/>
                  <a:lumOff val="35000"/>
                </a:schemeClr>
              </a:solidFill>
            </a:endParaRPr>
          </a:p>
        </p:txBody>
      </p:sp>
    </p:spTree>
    <p:extLst>
      <p:ext uri="{BB962C8B-B14F-4D97-AF65-F5344CB8AC3E}">
        <p14:creationId xmlns:p14="http://schemas.microsoft.com/office/powerpoint/2010/main" val="2591794751"/>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1584961"/>
          </a:xfrm>
        </p:spPr>
        <p:txBody>
          <a:bodyPr>
            <a:normAutofit/>
          </a:bodyPr>
          <a:lstStyle/>
          <a:p>
            <a:r>
              <a:rPr lang="en-US" sz="4000" spc="600" dirty="0" smtClean="0"/>
              <a:t>Road Repair Bill (H.3516)</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685800" y="1828800"/>
            <a:ext cx="8016240" cy="4343400"/>
          </a:xfrm>
        </p:spPr>
        <p:txBody>
          <a:bodyPr>
            <a:normAutofit fontScale="92500"/>
          </a:bodyPr>
          <a:lstStyle/>
          <a:p>
            <a:pPr marL="457200" indent="-342900">
              <a:buFont typeface="Arial" panose="020B0604020202020204" pitchFamily="34" charset="0"/>
              <a:buChar char="•"/>
            </a:pPr>
            <a:r>
              <a:rPr lang="en-US" sz="2800" dirty="0" smtClean="0">
                <a:latin typeface="+mj-lt"/>
              </a:rPr>
              <a:t>Bill to generate revenue for road repair by:</a:t>
            </a:r>
            <a:endParaRPr lang="en-US" sz="2800" dirty="0">
              <a:latin typeface="+mj-lt"/>
            </a:endParaRPr>
          </a:p>
          <a:p>
            <a:pPr marL="864108" lvl="1" indent="-457200">
              <a:buFont typeface="Wingdings" panose="05000000000000000000" pitchFamily="2" charset="2"/>
              <a:buChar char="ü"/>
            </a:pPr>
            <a:r>
              <a:rPr lang="en-US" sz="2600" dirty="0" smtClean="0">
                <a:latin typeface="+mj-lt"/>
              </a:rPr>
              <a:t>Phase in of 10 cents per gallon increase over next five years</a:t>
            </a:r>
          </a:p>
          <a:p>
            <a:pPr marL="864108" lvl="1" indent="-457200">
              <a:buFont typeface="Wingdings" panose="05000000000000000000" pitchFamily="2" charset="2"/>
              <a:buChar char="ü"/>
            </a:pPr>
            <a:r>
              <a:rPr lang="en-US" sz="2600" dirty="0" smtClean="0">
                <a:latin typeface="+mj-lt"/>
              </a:rPr>
              <a:t>Add infrastructure maintenance fee to annual registration</a:t>
            </a:r>
            <a:endParaRPr lang="en-US" sz="2600" dirty="0">
              <a:latin typeface="+mj-lt"/>
            </a:endParaRPr>
          </a:p>
          <a:p>
            <a:pPr marL="864108" lvl="1" indent="-457200">
              <a:buFont typeface="Wingdings" panose="05000000000000000000" pitchFamily="2" charset="2"/>
              <a:buChar char="ü"/>
            </a:pPr>
            <a:r>
              <a:rPr lang="en-US" sz="2600" dirty="0" smtClean="0">
                <a:latin typeface="+mj-lt"/>
              </a:rPr>
              <a:t>Increase minimum sales tax on vehicle purchase to $500</a:t>
            </a:r>
          </a:p>
          <a:p>
            <a:pPr marL="457200" lvl="1" indent="-342900">
              <a:spcBef>
                <a:spcPts val="1200"/>
              </a:spcBef>
              <a:spcAft>
                <a:spcPts val="200"/>
              </a:spcAft>
              <a:buSzPct val="100000"/>
              <a:buFont typeface="Arial" panose="020B0604020202020204" pitchFamily="34" charset="0"/>
              <a:buChar char="•"/>
            </a:pPr>
            <a:r>
              <a:rPr lang="en-US" sz="2600" dirty="0">
                <a:latin typeface="+mj-lt"/>
              </a:rPr>
              <a:t>Eliminate $37.6 million from Education Improvement </a:t>
            </a:r>
            <a:r>
              <a:rPr lang="en-US" sz="2600" dirty="0" smtClean="0">
                <a:latin typeface="+mj-lt"/>
              </a:rPr>
              <a:t>Act and shift it to pay for roads</a:t>
            </a:r>
            <a:endParaRPr lang="en-US" sz="2800" dirty="0">
              <a:latin typeface="+mj-lt"/>
            </a:endParaRPr>
          </a:p>
          <a:p>
            <a:pPr marL="457200" indent="-342900">
              <a:buFont typeface="Arial" panose="020B0604020202020204" pitchFamily="34" charset="0"/>
              <a:buChar char="•"/>
            </a:pPr>
            <a:r>
              <a:rPr lang="en-US" sz="2600" dirty="0" smtClean="0">
                <a:latin typeface="+mj-lt"/>
              </a:rPr>
              <a:t>H.3516</a:t>
            </a:r>
          </a:p>
          <a:p>
            <a:pPr marL="864108" lvl="1" indent="-457200">
              <a:buFont typeface="Wingdings" panose="05000000000000000000" pitchFamily="2" charset="2"/>
              <a:buChar char="ü"/>
            </a:pPr>
            <a:r>
              <a:rPr lang="en-US" sz="2600" dirty="0" smtClean="0">
                <a:latin typeface="+mj-lt"/>
              </a:rPr>
              <a:t>Debate on House floor – Began, and then adjourned until 2/28/17 (2/23/17)</a:t>
            </a:r>
          </a:p>
          <a:p>
            <a:pPr marL="864108" lvl="1" indent="-457200">
              <a:buClr>
                <a:schemeClr val="bg2"/>
              </a:buClr>
              <a:buFont typeface="Wingdings" panose="05000000000000000000" pitchFamily="2" charset="2"/>
              <a:buChar char="ü"/>
            </a:pPr>
            <a:endParaRPr lang="en-US" sz="2800" dirty="0">
              <a:latin typeface="+mj-lt"/>
            </a:endParaRPr>
          </a:p>
        </p:txBody>
      </p:sp>
      <p:sp>
        <p:nvSpPr>
          <p:cNvPr id="6" name="TextBox 5"/>
          <p:cNvSpPr txBox="1"/>
          <p:nvPr/>
        </p:nvSpPr>
        <p:spPr>
          <a:xfrm>
            <a:off x="-76200" y="6400800"/>
            <a:ext cx="9220200" cy="369332"/>
          </a:xfrm>
          <a:prstGeom prst="rect">
            <a:avLst/>
          </a:prstGeom>
          <a:noFill/>
        </p:spPr>
        <p:txBody>
          <a:bodyPr wrap="square" rtlCol="0">
            <a:spAutoFit/>
          </a:bodyPr>
          <a:lstStyle/>
          <a:p>
            <a:pPr algn="ctr">
              <a:lnSpc>
                <a:spcPct val="100000"/>
              </a:lnSpc>
            </a:pP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cap="small" dirty="0" smtClean="0">
                <a:solidFill>
                  <a:schemeClr val="tx1">
                    <a:lumMod val="65000"/>
                    <a:lumOff val="35000"/>
                  </a:schemeClr>
                </a:solidFill>
              </a:rPr>
              <a:t>2/28/17</a:t>
            </a:r>
            <a:endParaRPr lang="en-US" cap="small" dirty="0">
              <a:solidFill>
                <a:schemeClr val="tx1">
                  <a:lumMod val="65000"/>
                  <a:lumOff val="35000"/>
                </a:schemeClr>
              </a:solidFill>
            </a:endParaRPr>
          </a:p>
        </p:txBody>
      </p:sp>
    </p:spTree>
    <p:extLst>
      <p:ext uri="{BB962C8B-B14F-4D97-AF65-F5344CB8AC3E}">
        <p14:creationId xmlns:p14="http://schemas.microsoft.com/office/powerpoint/2010/main" val="287870673"/>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1584961"/>
          </a:xfrm>
        </p:spPr>
        <p:txBody>
          <a:bodyPr>
            <a:normAutofit/>
          </a:bodyPr>
          <a:lstStyle/>
          <a:p>
            <a:r>
              <a:rPr lang="en-US" sz="4000" spc="600" dirty="0" smtClean="0"/>
              <a:t>SCDE Fiscal Management of Districts (H.3221)</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685800" y="1828800"/>
            <a:ext cx="8016240" cy="4343400"/>
          </a:xfrm>
        </p:spPr>
        <p:txBody>
          <a:bodyPr>
            <a:normAutofit fontScale="92500" lnSpcReduction="10000"/>
          </a:bodyPr>
          <a:lstStyle/>
          <a:p>
            <a:pPr marL="457200" indent="-342900">
              <a:buFont typeface="Arial" panose="020B0604020202020204" pitchFamily="34" charset="0"/>
              <a:buChar char="•"/>
            </a:pPr>
            <a:r>
              <a:rPr lang="en-US" sz="2800" dirty="0" smtClean="0">
                <a:latin typeface="+mj-lt"/>
              </a:rPr>
              <a:t>SCDE develop program for the following:</a:t>
            </a:r>
            <a:endParaRPr lang="en-US" sz="2800" dirty="0">
              <a:latin typeface="+mj-lt"/>
            </a:endParaRPr>
          </a:p>
          <a:p>
            <a:pPr marL="864108" lvl="1" indent="-457200">
              <a:buFont typeface="Wingdings" panose="05000000000000000000" pitchFamily="2" charset="2"/>
              <a:buChar char="ü"/>
            </a:pPr>
            <a:r>
              <a:rPr lang="en-US" sz="2600" dirty="0" smtClean="0">
                <a:latin typeface="+mj-lt"/>
              </a:rPr>
              <a:t>Identify fiscal practices and budgetary conditions that could compromise district fiscal integrity if left uncorrected</a:t>
            </a:r>
          </a:p>
          <a:p>
            <a:pPr marL="864108" lvl="1" indent="-457200">
              <a:buFont typeface="Wingdings" panose="05000000000000000000" pitchFamily="2" charset="2"/>
              <a:buChar char="ü"/>
            </a:pPr>
            <a:r>
              <a:rPr lang="en-US" sz="2600" dirty="0">
                <a:latin typeface="+mj-lt"/>
              </a:rPr>
              <a:t>Develop series of criteria with three levels of fiscal and budgetary concern</a:t>
            </a:r>
          </a:p>
          <a:p>
            <a:pPr marL="1412748" lvl="4" indent="-457200">
              <a:buFont typeface="Courier New" panose="02070309020205020404" pitchFamily="49" charset="0"/>
              <a:buChar char="o"/>
            </a:pPr>
            <a:r>
              <a:rPr lang="en-US" sz="2200" dirty="0"/>
              <a:t>Fiscal </a:t>
            </a:r>
            <a:r>
              <a:rPr lang="en-US" sz="2200" dirty="0" smtClean="0"/>
              <a:t>Watch</a:t>
            </a:r>
            <a:r>
              <a:rPr lang="en-US" sz="2200" dirty="0"/>
              <a:t>, Fiscal </a:t>
            </a:r>
            <a:r>
              <a:rPr lang="en-US" sz="2200" dirty="0" smtClean="0"/>
              <a:t>Caution</a:t>
            </a:r>
            <a:r>
              <a:rPr lang="en-US" sz="2200" dirty="0"/>
              <a:t>, Fiscal E</a:t>
            </a:r>
            <a:r>
              <a:rPr lang="en-US" sz="2200" dirty="0" smtClean="0"/>
              <a:t>mergency</a:t>
            </a:r>
            <a:endParaRPr lang="en-US" sz="2600" dirty="0" smtClean="0">
              <a:latin typeface="+mj-lt"/>
            </a:endParaRPr>
          </a:p>
          <a:p>
            <a:pPr marL="864108" lvl="1" indent="-457200">
              <a:buFont typeface="Wingdings" panose="05000000000000000000" pitchFamily="2" charset="2"/>
              <a:buChar char="ü"/>
            </a:pPr>
            <a:r>
              <a:rPr lang="en-US" sz="2600" dirty="0" smtClean="0">
                <a:latin typeface="+mj-lt"/>
              </a:rPr>
              <a:t>Advising district on appropriate corrective action</a:t>
            </a:r>
            <a:endParaRPr lang="en-US" sz="2800" dirty="0">
              <a:latin typeface="+mj-lt"/>
            </a:endParaRPr>
          </a:p>
          <a:p>
            <a:pPr marL="457200" indent="-342900">
              <a:buFont typeface="Arial" panose="020B0604020202020204" pitchFamily="34" charset="0"/>
              <a:buChar char="•"/>
            </a:pPr>
            <a:r>
              <a:rPr lang="en-US" sz="2800" dirty="0" smtClean="0">
                <a:latin typeface="+mj-lt"/>
              </a:rPr>
              <a:t>H.3221</a:t>
            </a:r>
          </a:p>
          <a:p>
            <a:pPr marL="864108" lvl="1" indent="-457200">
              <a:buFont typeface="Wingdings" panose="05000000000000000000" pitchFamily="2" charset="2"/>
              <a:buChar char="ü"/>
            </a:pPr>
            <a:r>
              <a:rPr lang="en-US" sz="2800" dirty="0" smtClean="0">
                <a:latin typeface="+mj-lt"/>
              </a:rPr>
              <a:t>Passed House and sent to Senate (1/31/17)</a:t>
            </a:r>
          </a:p>
          <a:p>
            <a:pPr marL="864108" lvl="1" indent="-457200">
              <a:buFont typeface="Wingdings" panose="05000000000000000000" pitchFamily="2" charset="2"/>
              <a:buChar char="ü"/>
            </a:pPr>
            <a:r>
              <a:rPr lang="en-US" sz="2800" dirty="0" smtClean="0">
                <a:latin typeface="+mj-lt"/>
              </a:rPr>
              <a:t>Referred to Senate Committee on Education (2/1/17)</a:t>
            </a:r>
          </a:p>
          <a:p>
            <a:pPr marL="864108" lvl="1" indent="-457200">
              <a:buClr>
                <a:schemeClr val="bg2"/>
              </a:buClr>
              <a:buFont typeface="Wingdings" panose="05000000000000000000" pitchFamily="2" charset="2"/>
              <a:buChar char="ü"/>
            </a:pPr>
            <a:endParaRPr lang="en-US" sz="2800" dirty="0">
              <a:latin typeface="+mj-lt"/>
            </a:endParaRPr>
          </a:p>
        </p:txBody>
      </p:sp>
      <p:sp>
        <p:nvSpPr>
          <p:cNvPr id="6" name="TextBox 5"/>
          <p:cNvSpPr txBox="1"/>
          <p:nvPr/>
        </p:nvSpPr>
        <p:spPr>
          <a:xfrm>
            <a:off x="-76200" y="6400800"/>
            <a:ext cx="9220200" cy="369332"/>
          </a:xfrm>
          <a:prstGeom prst="rect">
            <a:avLst/>
          </a:prstGeom>
          <a:noFill/>
        </p:spPr>
        <p:txBody>
          <a:bodyPr wrap="square" rtlCol="0">
            <a:spAutoFit/>
          </a:bodyPr>
          <a:lstStyle/>
          <a:p>
            <a:pPr algn="ctr">
              <a:lnSpc>
                <a:spcPct val="100000"/>
              </a:lnSpc>
            </a:pP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cap="small" dirty="0" smtClean="0">
                <a:solidFill>
                  <a:schemeClr val="tx1">
                    <a:lumMod val="65000"/>
                    <a:lumOff val="35000"/>
                  </a:schemeClr>
                </a:solidFill>
              </a:rPr>
              <a:t>2/28/17</a:t>
            </a:r>
            <a:endParaRPr lang="en-US" cap="small" dirty="0">
              <a:solidFill>
                <a:schemeClr val="tx1">
                  <a:lumMod val="65000"/>
                  <a:lumOff val="35000"/>
                </a:schemeClr>
              </a:solidFill>
            </a:endParaRPr>
          </a:p>
        </p:txBody>
      </p:sp>
    </p:spTree>
    <p:extLst>
      <p:ext uri="{BB962C8B-B14F-4D97-AF65-F5344CB8AC3E}">
        <p14:creationId xmlns:p14="http://schemas.microsoft.com/office/powerpoint/2010/main" val="106900065"/>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1584961"/>
          </a:xfrm>
        </p:spPr>
        <p:txBody>
          <a:bodyPr>
            <a:normAutofit/>
          </a:bodyPr>
          <a:lstStyle/>
          <a:p>
            <a:r>
              <a:rPr lang="en-US" sz="4000" spc="600" dirty="0" smtClean="0"/>
              <a:t>Solar Eclipse (S.0338/H.3508)</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685800" y="1828800"/>
            <a:ext cx="8016240" cy="4343400"/>
          </a:xfrm>
        </p:spPr>
        <p:txBody>
          <a:bodyPr>
            <a:normAutofit fontScale="85000" lnSpcReduction="20000"/>
          </a:bodyPr>
          <a:lstStyle/>
          <a:p>
            <a:pPr marL="457200" indent="-342900">
              <a:buFont typeface="Arial" panose="020B0604020202020204" pitchFamily="34" charset="0"/>
              <a:buChar char="•"/>
            </a:pPr>
            <a:r>
              <a:rPr lang="en-US" sz="2800" dirty="0" smtClean="0">
                <a:latin typeface="+mj-lt"/>
              </a:rPr>
              <a:t>One Year resolution to allow schools to start as early as August 17</a:t>
            </a:r>
            <a:r>
              <a:rPr lang="en-US" sz="2800" baseline="30000" dirty="0" smtClean="0">
                <a:latin typeface="+mj-lt"/>
              </a:rPr>
              <a:t>th</a:t>
            </a:r>
            <a:endParaRPr lang="en-US" sz="2800" dirty="0" smtClean="0">
              <a:latin typeface="+mj-lt"/>
            </a:endParaRPr>
          </a:p>
          <a:p>
            <a:pPr marL="457200" indent="-342900">
              <a:buFont typeface="Arial" panose="020B0604020202020204" pitchFamily="34" charset="0"/>
              <a:buChar char="•"/>
            </a:pPr>
            <a:r>
              <a:rPr lang="en-US" sz="2800" dirty="0" smtClean="0">
                <a:latin typeface="+mj-lt"/>
              </a:rPr>
              <a:t>Solar eclipse will enter South Carolina at 2:36 pm on Augusta 21</a:t>
            </a:r>
            <a:r>
              <a:rPr lang="en-US" sz="2800" baseline="30000" dirty="0" smtClean="0">
                <a:latin typeface="+mj-lt"/>
              </a:rPr>
              <a:t>st</a:t>
            </a:r>
            <a:r>
              <a:rPr lang="en-US" sz="2800" dirty="0" smtClean="0">
                <a:latin typeface="+mj-lt"/>
              </a:rPr>
              <a:t> and pass through the state in 13 minutes</a:t>
            </a:r>
          </a:p>
          <a:p>
            <a:pPr marL="457200" indent="-342900">
              <a:buFont typeface="Arial" panose="020B0604020202020204" pitchFamily="34" charset="0"/>
              <a:buChar char="•"/>
            </a:pPr>
            <a:r>
              <a:rPr lang="en-US" sz="2800" dirty="0" smtClean="0">
                <a:latin typeface="+mj-lt"/>
              </a:rPr>
              <a:t>South Carolina is last place in United States that eclipse will pass</a:t>
            </a:r>
            <a:endParaRPr lang="en-US" sz="2800" dirty="0">
              <a:latin typeface="+mj-lt"/>
            </a:endParaRPr>
          </a:p>
          <a:p>
            <a:pPr marL="457200" indent="-342900">
              <a:buFont typeface="Arial" panose="020B0604020202020204" pitchFamily="34" charset="0"/>
              <a:buChar char="•"/>
            </a:pPr>
            <a:r>
              <a:rPr lang="en-US" sz="2800" dirty="0" smtClean="0">
                <a:latin typeface="+mj-lt"/>
              </a:rPr>
              <a:t>H.3508</a:t>
            </a:r>
          </a:p>
          <a:p>
            <a:pPr marL="749808" lvl="1" indent="-342900">
              <a:buFont typeface="Wingdings" panose="05000000000000000000" pitchFamily="2" charset="2"/>
              <a:buChar char="ü"/>
            </a:pPr>
            <a:r>
              <a:rPr lang="en-US" sz="2400" dirty="0" smtClean="0">
                <a:latin typeface="+mj-lt"/>
              </a:rPr>
              <a:t>Debated on House floor- referred back to House Committee on Education and Public Works (2/22/17)</a:t>
            </a:r>
            <a:endParaRPr lang="en-US" sz="2600" dirty="0" smtClean="0">
              <a:latin typeface="+mj-lt"/>
            </a:endParaRPr>
          </a:p>
          <a:p>
            <a:pPr marL="457200" indent="-342900">
              <a:buFont typeface="Arial" panose="020B0604020202020204" pitchFamily="34" charset="0"/>
              <a:buChar char="•"/>
            </a:pPr>
            <a:r>
              <a:rPr lang="en-US" sz="2800" dirty="0" smtClean="0">
                <a:latin typeface="+mj-lt"/>
              </a:rPr>
              <a:t>S.0338</a:t>
            </a:r>
          </a:p>
          <a:p>
            <a:pPr marL="864108" lvl="1" indent="-457200">
              <a:buFont typeface="Wingdings" panose="05000000000000000000" pitchFamily="2" charset="2"/>
              <a:buChar char="ü"/>
            </a:pPr>
            <a:r>
              <a:rPr lang="en-US" sz="2400" dirty="0">
                <a:latin typeface="+mj-lt"/>
              </a:rPr>
              <a:t>Passed Senate and sent to House (</a:t>
            </a:r>
            <a:r>
              <a:rPr lang="en-US" sz="2400" dirty="0" smtClean="0">
                <a:latin typeface="+mj-lt"/>
              </a:rPr>
              <a:t>2/14/17)</a:t>
            </a:r>
          </a:p>
          <a:p>
            <a:pPr marL="864108" lvl="1" indent="-457200">
              <a:buFont typeface="Wingdings" panose="05000000000000000000" pitchFamily="2" charset="2"/>
              <a:buChar char="ü"/>
            </a:pPr>
            <a:r>
              <a:rPr lang="en-US" sz="2400" dirty="0" smtClean="0">
                <a:latin typeface="+mj-lt"/>
              </a:rPr>
              <a:t>Passed House (2/22/17)</a:t>
            </a:r>
          </a:p>
          <a:p>
            <a:pPr marL="864108" lvl="1" indent="-457200">
              <a:buFont typeface="Wingdings" panose="05000000000000000000" pitchFamily="2" charset="2"/>
              <a:buChar char="ü"/>
            </a:pPr>
            <a:r>
              <a:rPr lang="en-US" sz="2400" dirty="0" smtClean="0">
                <a:latin typeface="+mj-lt"/>
              </a:rPr>
              <a:t>Ratified – awaiting Governor’s approval (2/23/17)</a:t>
            </a:r>
            <a:endParaRPr lang="en-US" sz="2400" dirty="0">
              <a:latin typeface="+mj-lt"/>
            </a:endParaRPr>
          </a:p>
          <a:p>
            <a:pPr marL="864108" lvl="1" indent="-457200">
              <a:buClr>
                <a:schemeClr val="bg2"/>
              </a:buClr>
              <a:buFont typeface="Wingdings" panose="05000000000000000000" pitchFamily="2" charset="2"/>
              <a:buChar char="ü"/>
            </a:pPr>
            <a:endParaRPr lang="en-US" sz="2800" dirty="0">
              <a:latin typeface="+mj-lt"/>
            </a:endParaRPr>
          </a:p>
        </p:txBody>
      </p:sp>
      <p:sp>
        <p:nvSpPr>
          <p:cNvPr id="6" name="TextBox 5"/>
          <p:cNvSpPr txBox="1"/>
          <p:nvPr/>
        </p:nvSpPr>
        <p:spPr>
          <a:xfrm>
            <a:off x="-76200" y="6400800"/>
            <a:ext cx="9220200" cy="369332"/>
          </a:xfrm>
          <a:prstGeom prst="rect">
            <a:avLst/>
          </a:prstGeom>
          <a:noFill/>
        </p:spPr>
        <p:txBody>
          <a:bodyPr wrap="square" rtlCol="0">
            <a:spAutoFit/>
          </a:bodyPr>
          <a:lstStyle/>
          <a:p>
            <a:pPr algn="ctr">
              <a:lnSpc>
                <a:spcPct val="100000"/>
              </a:lnSpc>
            </a:pP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cap="small" dirty="0">
                <a:solidFill>
                  <a:schemeClr val="tx1">
                    <a:lumMod val="65000"/>
                    <a:lumOff val="35000"/>
                  </a:schemeClr>
                </a:solidFill>
              </a:rPr>
              <a:t>2/28/17</a:t>
            </a:r>
          </a:p>
        </p:txBody>
      </p:sp>
    </p:spTree>
    <p:extLst>
      <p:ext uri="{BB962C8B-B14F-4D97-AF65-F5344CB8AC3E}">
        <p14:creationId xmlns:p14="http://schemas.microsoft.com/office/powerpoint/2010/main" val="3169698311"/>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1584961"/>
          </a:xfrm>
        </p:spPr>
        <p:txBody>
          <a:bodyPr>
            <a:normAutofit/>
          </a:bodyPr>
          <a:lstStyle/>
          <a:p>
            <a:r>
              <a:rPr lang="en-US" sz="4000" spc="600" dirty="0" smtClean="0"/>
              <a:t>SC Education School Facilities Act (H.3343)</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822960" y="1828800"/>
            <a:ext cx="7787640" cy="4343400"/>
          </a:xfrm>
        </p:spPr>
        <p:txBody>
          <a:bodyPr>
            <a:normAutofit fontScale="92500" lnSpcReduction="20000"/>
          </a:bodyPr>
          <a:lstStyle/>
          <a:p>
            <a:pPr marL="457200" indent="-342900">
              <a:buFont typeface="Arial" panose="020B0604020202020204" pitchFamily="34" charset="0"/>
              <a:buChar char="•"/>
            </a:pPr>
            <a:r>
              <a:rPr lang="en-US" sz="2800" dirty="0" smtClean="0">
                <a:latin typeface="+mj-lt"/>
              </a:rPr>
              <a:t>Provides financial assistance to school districts to acquire school facilities by using general obligation bonds and other forms of assistance.</a:t>
            </a:r>
          </a:p>
          <a:p>
            <a:pPr marL="457200" indent="-342900">
              <a:buFont typeface="Arial" panose="020B0604020202020204" pitchFamily="34" charset="0"/>
              <a:buChar char="•"/>
            </a:pPr>
            <a:r>
              <a:rPr lang="en-US" sz="2800" dirty="0" smtClean="0">
                <a:latin typeface="+mj-lt"/>
              </a:rPr>
              <a:t>State Board of Education determines and selects projects on priority to receive financial assistance from the state.</a:t>
            </a:r>
          </a:p>
          <a:p>
            <a:pPr marL="457200" indent="-342900">
              <a:buFont typeface="Arial" panose="020B0604020202020204" pitchFamily="34" charset="0"/>
              <a:buChar char="•"/>
            </a:pPr>
            <a:r>
              <a:rPr lang="en-US" sz="2800" dirty="0" smtClean="0">
                <a:latin typeface="+mj-lt"/>
              </a:rPr>
              <a:t>Repeals State School Facilities Bond Act which authorizes issuance of specific dollar amounts of state school facilities within a specified time.</a:t>
            </a:r>
            <a:endParaRPr lang="en-US" sz="2800" dirty="0">
              <a:latin typeface="+mj-lt"/>
            </a:endParaRPr>
          </a:p>
          <a:p>
            <a:pPr marL="457200" indent="-342900">
              <a:buFont typeface="Arial" panose="020B0604020202020204" pitchFamily="34" charset="0"/>
              <a:buChar char="•"/>
            </a:pPr>
            <a:r>
              <a:rPr lang="en-US" sz="2800" dirty="0" smtClean="0">
                <a:latin typeface="+mj-lt"/>
              </a:rPr>
              <a:t>H.3343</a:t>
            </a:r>
          </a:p>
          <a:p>
            <a:pPr marL="864108" lvl="1" indent="-457200">
              <a:buFont typeface="Wingdings" panose="05000000000000000000" pitchFamily="2" charset="2"/>
              <a:buChar char="ü"/>
            </a:pPr>
            <a:r>
              <a:rPr lang="en-US" sz="2800" dirty="0" smtClean="0">
                <a:latin typeface="+mj-lt"/>
              </a:rPr>
              <a:t>Referred to House Committee on Ways and Means (1/10/17)</a:t>
            </a:r>
          </a:p>
          <a:p>
            <a:pPr marL="864108" lvl="1" indent="-457200">
              <a:buClr>
                <a:schemeClr val="bg2"/>
              </a:buClr>
              <a:buFont typeface="Wingdings" panose="05000000000000000000" pitchFamily="2" charset="2"/>
              <a:buChar char="ü"/>
            </a:pPr>
            <a:endParaRPr lang="en-US" sz="2800" dirty="0">
              <a:latin typeface="+mj-lt"/>
            </a:endParaRPr>
          </a:p>
        </p:txBody>
      </p:sp>
      <p:sp>
        <p:nvSpPr>
          <p:cNvPr id="6" name="TextBox 5"/>
          <p:cNvSpPr txBox="1"/>
          <p:nvPr/>
        </p:nvSpPr>
        <p:spPr>
          <a:xfrm>
            <a:off x="-76200" y="6400800"/>
            <a:ext cx="9220200" cy="369332"/>
          </a:xfrm>
          <a:prstGeom prst="rect">
            <a:avLst/>
          </a:prstGeom>
          <a:noFill/>
        </p:spPr>
        <p:txBody>
          <a:bodyPr wrap="square" rtlCol="0">
            <a:spAutoFit/>
          </a:bodyPr>
          <a:lstStyle/>
          <a:p>
            <a:pPr algn="ctr">
              <a:lnSpc>
                <a:spcPct val="100000"/>
              </a:lnSpc>
            </a:pP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cap="small" dirty="0">
                <a:solidFill>
                  <a:schemeClr val="tx1">
                    <a:lumMod val="65000"/>
                    <a:lumOff val="35000"/>
                  </a:schemeClr>
                </a:solidFill>
              </a:rPr>
              <a:t>2/28/17</a:t>
            </a:r>
          </a:p>
        </p:txBody>
      </p:sp>
    </p:spTree>
    <p:extLst>
      <p:ext uri="{BB962C8B-B14F-4D97-AF65-F5344CB8AC3E}">
        <p14:creationId xmlns:p14="http://schemas.microsoft.com/office/powerpoint/2010/main" val="3064471024"/>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1584961"/>
          </a:xfrm>
        </p:spPr>
        <p:txBody>
          <a:bodyPr>
            <a:normAutofit fontScale="90000"/>
          </a:bodyPr>
          <a:lstStyle/>
          <a:p>
            <a:r>
              <a:rPr lang="en-US" sz="4000" spc="600" dirty="0" smtClean="0"/>
              <a:t>Office of Freedom Of Information Act Review (H.3352)</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822960" y="1828800"/>
            <a:ext cx="7787640" cy="4343400"/>
          </a:xfrm>
        </p:spPr>
        <p:txBody>
          <a:bodyPr>
            <a:normAutofit/>
          </a:bodyPr>
          <a:lstStyle/>
          <a:p>
            <a:pPr marL="457200" indent="-342900">
              <a:buFont typeface="Arial" panose="020B0604020202020204" pitchFamily="34" charset="0"/>
              <a:buChar char="•"/>
            </a:pPr>
            <a:r>
              <a:rPr lang="en-US" sz="2400" dirty="0" smtClean="0">
                <a:latin typeface="+mj-lt"/>
              </a:rPr>
              <a:t>Create Office of Freedom of Information Act Review within the Administrative Law Court</a:t>
            </a:r>
          </a:p>
          <a:p>
            <a:pPr marL="457200" indent="-342900">
              <a:buFont typeface="Arial" panose="020B0604020202020204" pitchFamily="34" charset="0"/>
              <a:buChar char="•"/>
            </a:pPr>
            <a:r>
              <a:rPr lang="en-US" sz="2400" dirty="0" smtClean="0">
                <a:latin typeface="+mj-lt"/>
              </a:rPr>
              <a:t>Establish following provisions:</a:t>
            </a:r>
          </a:p>
          <a:p>
            <a:pPr marL="749808" lvl="1" indent="-342900">
              <a:buFont typeface="Wingdings" panose="05000000000000000000" pitchFamily="2" charset="2"/>
              <a:buChar char="ü"/>
            </a:pPr>
            <a:r>
              <a:rPr lang="en-US" sz="2200" dirty="0" smtClean="0">
                <a:latin typeface="+mj-lt"/>
              </a:rPr>
              <a:t>Collect reasonable fees</a:t>
            </a:r>
          </a:p>
          <a:p>
            <a:pPr marL="749808" lvl="1" indent="-342900">
              <a:buFont typeface="Wingdings" panose="05000000000000000000" pitchFamily="2" charset="2"/>
              <a:buChar char="ü"/>
            </a:pPr>
            <a:r>
              <a:rPr lang="en-US" sz="2200" dirty="0" smtClean="0">
                <a:latin typeface="+mj-lt"/>
              </a:rPr>
              <a:t>Reduce time requirement for fulfilling request</a:t>
            </a:r>
          </a:p>
          <a:p>
            <a:pPr marL="749808" lvl="1" indent="-342900">
              <a:buFont typeface="Wingdings" panose="05000000000000000000" pitchFamily="2" charset="2"/>
              <a:buChar char="ü"/>
            </a:pPr>
            <a:r>
              <a:rPr lang="en-US" sz="2200" dirty="0" smtClean="0">
                <a:latin typeface="+mj-lt"/>
              </a:rPr>
              <a:t>Court has final jurisdiction</a:t>
            </a:r>
          </a:p>
          <a:p>
            <a:pPr marL="457200" indent="-342900">
              <a:buFont typeface="Arial" panose="020B0604020202020204" pitchFamily="34" charset="0"/>
              <a:buChar char="•"/>
            </a:pPr>
            <a:r>
              <a:rPr lang="en-US" sz="2400" dirty="0" smtClean="0">
                <a:latin typeface="+mj-lt"/>
              </a:rPr>
              <a:t>H.3352</a:t>
            </a:r>
          </a:p>
          <a:p>
            <a:pPr marL="864108" lvl="1" indent="-457200">
              <a:buFont typeface="Wingdings" panose="05000000000000000000" pitchFamily="2" charset="2"/>
              <a:buChar char="ü"/>
            </a:pPr>
            <a:r>
              <a:rPr lang="en-US" sz="2200" dirty="0" smtClean="0">
                <a:latin typeface="+mj-lt"/>
              </a:rPr>
              <a:t>Favorable report - House Committee </a:t>
            </a:r>
            <a:r>
              <a:rPr lang="en-US" sz="2200" dirty="0">
                <a:latin typeface="+mj-lt"/>
              </a:rPr>
              <a:t>on </a:t>
            </a:r>
            <a:r>
              <a:rPr lang="en-US" sz="2200" dirty="0" smtClean="0">
                <a:latin typeface="+mj-lt"/>
              </a:rPr>
              <a:t>Judiciary (2/8/17)</a:t>
            </a:r>
          </a:p>
          <a:p>
            <a:pPr marL="864108" lvl="1" indent="-457200">
              <a:buFont typeface="Wingdings" panose="05000000000000000000" pitchFamily="2" charset="2"/>
              <a:buChar char="ü"/>
            </a:pPr>
            <a:r>
              <a:rPr lang="en-US" sz="2200" dirty="0" smtClean="0">
                <a:latin typeface="+mj-lt"/>
              </a:rPr>
              <a:t>Debate on House Floor – Began, then adjourned until 3/8/17 (2/14/17)</a:t>
            </a:r>
            <a:endParaRPr lang="en-US" sz="2200" dirty="0">
              <a:latin typeface="+mj-lt"/>
            </a:endParaRPr>
          </a:p>
          <a:p>
            <a:pPr marL="749808" lvl="1" indent="-342900">
              <a:buClr>
                <a:schemeClr val="bg2"/>
              </a:buClr>
              <a:buFont typeface="Wingdings" panose="05000000000000000000" pitchFamily="2" charset="2"/>
              <a:buChar char="ü"/>
            </a:pPr>
            <a:endParaRPr lang="en-US" sz="2400" dirty="0">
              <a:latin typeface="+mj-lt"/>
            </a:endParaRPr>
          </a:p>
        </p:txBody>
      </p:sp>
      <p:sp>
        <p:nvSpPr>
          <p:cNvPr id="6" name="TextBox 5"/>
          <p:cNvSpPr txBox="1"/>
          <p:nvPr/>
        </p:nvSpPr>
        <p:spPr>
          <a:xfrm>
            <a:off x="0" y="6400800"/>
            <a:ext cx="9220200" cy="369332"/>
          </a:xfrm>
          <a:prstGeom prst="rect">
            <a:avLst/>
          </a:prstGeom>
          <a:noFill/>
        </p:spPr>
        <p:txBody>
          <a:bodyPr wrap="square" rtlCol="0">
            <a:spAutoFit/>
          </a:bodyPr>
          <a:lstStyle/>
          <a:p>
            <a:pPr algn="ctr">
              <a:lnSpc>
                <a:spcPct val="100000"/>
              </a:lnSpc>
            </a:pP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cap="small" dirty="0">
                <a:solidFill>
                  <a:schemeClr val="tx1">
                    <a:lumMod val="65000"/>
                    <a:lumOff val="35000"/>
                  </a:schemeClr>
                </a:solidFill>
              </a:rPr>
              <a:t>2/28/17</a:t>
            </a:r>
          </a:p>
        </p:txBody>
      </p:sp>
    </p:spTree>
    <p:extLst>
      <p:ext uri="{BB962C8B-B14F-4D97-AF65-F5344CB8AC3E}">
        <p14:creationId xmlns:p14="http://schemas.microsoft.com/office/powerpoint/2010/main" val="3436559203"/>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1584961"/>
          </a:xfrm>
        </p:spPr>
        <p:txBody>
          <a:bodyPr>
            <a:normAutofit fontScale="90000"/>
          </a:bodyPr>
          <a:lstStyle/>
          <a:p>
            <a:r>
              <a:rPr lang="en-US" sz="4000" spc="600" dirty="0" smtClean="0"/>
              <a:t>Appointed State Superintendent of Education (H.3036, S.0027, S.0137)</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822960" y="1828800"/>
            <a:ext cx="7559040" cy="4343400"/>
          </a:xfrm>
        </p:spPr>
        <p:txBody>
          <a:bodyPr>
            <a:normAutofit fontScale="70000" lnSpcReduction="20000"/>
          </a:bodyPr>
          <a:lstStyle/>
          <a:p>
            <a:pPr marL="457200" indent="-342900">
              <a:buFont typeface="Arial" panose="020B0604020202020204" pitchFamily="34" charset="0"/>
              <a:buChar char="•"/>
            </a:pPr>
            <a:r>
              <a:rPr lang="en-US" sz="2800" dirty="0" smtClean="0">
                <a:latin typeface="+mj-lt"/>
              </a:rPr>
              <a:t>Seek voter approval to amend Constitution of South Carolina to delete State Superintendent of Education from list of elected state officers</a:t>
            </a:r>
          </a:p>
          <a:p>
            <a:pPr marL="457200" indent="-342900">
              <a:buFont typeface="Arial" panose="020B0604020202020204" pitchFamily="34" charset="0"/>
              <a:buChar char="•"/>
            </a:pPr>
            <a:r>
              <a:rPr lang="en-US" sz="2800" dirty="0" smtClean="0">
                <a:latin typeface="+mj-lt"/>
              </a:rPr>
              <a:t>Provide that State Superintendent of Education be appointed by Governor</a:t>
            </a:r>
          </a:p>
          <a:p>
            <a:pPr marL="457200" indent="-342900">
              <a:buFont typeface="Arial" panose="020B0604020202020204" pitchFamily="34" charset="0"/>
              <a:buChar char="•"/>
            </a:pPr>
            <a:r>
              <a:rPr lang="en-US" sz="2800" dirty="0" smtClean="0">
                <a:latin typeface="+mj-lt"/>
              </a:rPr>
              <a:t>H.3036</a:t>
            </a:r>
          </a:p>
          <a:p>
            <a:pPr marL="864108" lvl="1" indent="-457200">
              <a:buFont typeface="Wingdings" panose="05000000000000000000" pitchFamily="2" charset="2"/>
              <a:buChar char="ü"/>
            </a:pPr>
            <a:r>
              <a:rPr lang="en-US" sz="2400" dirty="0" smtClean="0">
                <a:latin typeface="+mj-lt"/>
              </a:rPr>
              <a:t>Reported out favorably by House </a:t>
            </a:r>
            <a:r>
              <a:rPr lang="en-US" sz="2400" dirty="0">
                <a:latin typeface="+mj-lt"/>
              </a:rPr>
              <a:t>Committee on Judiciary </a:t>
            </a:r>
            <a:r>
              <a:rPr lang="en-US" sz="2400" dirty="0" smtClean="0">
                <a:latin typeface="+mj-lt"/>
              </a:rPr>
              <a:t>(1/25/17)</a:t>
            </a:r>
          </a:p>
          <a:p>
            <a:pPr marL="864108" lvl="1" indent="-457200">
              <a:buFont typeface="Wingdings" panose="05000000000000000000" pitchFamily="2" charset="2"/>
              <a:buChar char="ü"/>
            </a:pPr>
            <a:r>
              <a:rPr lang="en-US" sz="2400" dirty="0" smtClean="0">
                <a:latin typeface="+mj-lt"/>
              </a:rPr>
              <a:t>Debate on House floor on 2/14/17 – referred back to House Committee on Judiciary (2/22/17)</a:t>
            </a:r>
          </a:p>
          <a:p>
            <a:pPr marL="457200" indent="-342900">
              <a:buFont typeface="Arial" panose="020B0604020202020204" pitchFamily="34" charset="0"/>
              <a:buChar char="•"/>
            </a:pPr>
            <a:r>
              <a:rPr lang="en-US" sz="2800" dirty="0" smtClean="0">
                <a:latin typeface="+mj-lt"/>
              </a:rPr>
              <a:t>S.0027</a:t>
            </a:r>
            <a:endParaRPr lang="en-US" sz="2800" dirty="0">
              <a:latin typeface="+mj-lt"/>
            </a:endParaRPr>
          </a:p>
          <a:p>
            <a:pPr marL="864108" lvl="1" indent="-457200">
              <a:buFont typeface="Wingdings" panose="05000000000000000000" pitchFamily="2" charset="2"/>
              <a:buChar char="ü"/>
            </a:pPr>
            <a:r>
              <a:rPr lang="en-US" sz="2400" dirty="0">
                <a:latin typeface="+mj-lt"/>
              </a:rPr>
              <a:t>Reported out favorably by Senate Committee on </a:t>
            </a:r>
            <a:r>
              <a:rPr lang="en-US" sz="2400" dirty="0" smtClean="0">
                <a:latin typeface="+mj-lt"/>
              </a:rPr>
              <a:t>Education (1/26/17)</a:t>
            </a:r>
          </a:p>
          <a:p>
            <a:pPr marL="864108" lvl="1" indent="-457200">
              <a:buFont typeface="Wingdings" panose="05000000000000000000" pitchFamily="2" charset="2"/>
              <a:buChar char="ü"/>
            </a:pPr>
            <a:r>
              <a:rPr lang="en-US" sz="2400" dirty="0" smtClean="0">
                <a:latin typeface="+mj-lt"/>
              </a:rPr>
              <a:t>Passed Senate and sent to House (2/2/17)</a:t>
            </a:r>
          </a:p>
          <a:p>
            <a:pPr marL="864108" lvl="1" indent="-457200">
              <a:buFont typeface="Wingdings" panose="05000000000000000000" pitchFamily="2" charset="2"/>
              <a:buChar char="ü"/>
            </a:pPr>
            <a:r>
              <a:rPr lang="en-US" sz="2400" dirty="0" smtClean="0">
                <a:latin typeface="+mj-lt"/>
              </a:rPr>
              <a:t>Referred to House Committee on Judiciary (2/7/17</a:t>
            </a:r>
            <a:r>
              <a:rPr lang="en-US" sz="2400" dirty="0" smtClean="0"/>
              <a:t>)</a:t>
            </a:r>
            <a:endParaRPr lang="en-US" sz="2400" dirty="0" smtClean="0">
              <a:latin typeface="+mj-lt"/>
            </a:endParaRPr>
          </a:p>
          <a:p>
            <a:pPr marL="457200" indent="-342900">
              <a:buFont typeface="Arial" panose="020B0604020202020204" pitchFamily="34" charset="0"/>
              <a:buChar char="•"/>
            </a:pPr>
            <a:r>
              <a:rPr lang="en-US" sz="2800" dirty="0" smtClean="0">
                <a:latin typeface="+mj-lt"/>
              </a:rPr>
              <a:t>S.0137</a:t>
            </a:r>
            <a:endParaRPr lang="en-US" sz="2800" dirty="0">
              <a:latin typeface="+mj-lt"/>
            </a:endParaRPr>
          </a:p>
          <a:p>
            <a:pPr marL="864108" lvl="1" indent="-457200">
              <a:buFont typeface="Wingdings" panose="05000000000000000000" pitchFamily="2" charset="2"/>
              <a:buChar char="ü"/>
            </a:pPr>
            <a:r>
              <a:rPr lang="en-US" sz="2400" dirty="0">
                <a:latin typeface="+mj-lt"/>
              </a:rPr>
              <a:t>Reported out favorably by </a:t>
            </a:r>
            <a:r>
              <a:rPr lang="en-US" sz="2400" dirty="0" smtClean="0">
                <a:latin typeface="+mj-lt"/>
              </a:rPr>
              <a:t>Senate </a:t>
            </a:r>
            <a:r>
              <a:rPr lang="en-US" sz="2400" dirty="0">
                <a:latin typeface="+mj-lt"/>
              </a:rPr>
              <a:t>Committee on Judiciary (</a:t>
            </a:r>
            <a:r>
              <a:rPr lang="en-US" sz="2400" dirty="0" smtClean="0">
                <a:latin typeface="+mj-lt"/>
              </a:rPr>
              <a:t>1/24/17</a:t>
            </a:r>
            <a:r>
              <a:rPr lang="en-US" sz="2400" dirty="0">
                <a:latin typeface="+mj-lt"/>
              </a:rPr>
              <a:t>)</a:t>
            </a:r>
          </a:p>
          <a:p>
            <a:pPr marL="864108" lvl="1" indent="-457200">
              <a:buFont typeface="Wingdings" panose="05000000000000000000" pitchFamily="2" charset="2"/>
              <a:buChar char="ü"/>
            </a:pPr>
            <a:endParaRPr lang="en-US" sz="2400" dirty="0">
              <a:latin typeface="+mj-lt"/>
            </a:endParaRPr>
          </a:p>
        </p:txBody>
      </p:sp>
      <p:sp>
        <p:nvSpPr>
          <p:cNvPr id="6" name="TextBox 5"/>
          <p:cNvSpPr txBox="1"/>
          <p:nvPr/>
        </p:nvSpPr>
        <p:spPr>
          <a:xfrm>
            <a:off x="0" y="6400800"/>
            <a:ext cx="9220200" cy="369332"/>
          </a:xfrm>
          <a:prstGeom prst="rect">
            <a:avLst/>
          </a:prstGeom>
          <a:noFill/>
        </p:spPr>
        <p:txBody>
          <a:bodyPr wrap="square" rtlCol="0">
            <a:spAutoFit/>
          </a:bodyPr>
          <a:lstStyle/>
          <a:p>
            <a:pPr algn="ctr">
              <a:lnSpc>
                <a:spcPct val="100000"/>
              </a:lnSpc>
            </a:pP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cap="small" dirty="0">
                <a:solidFill>
                  <a:schemeClr val="tx1">
                    <a:lumMod val="65000"/>
                    <a:lumOff val="35000"/>
                  </a:schemeClr>
                </a:solidFill>
              </a:rPr>
              <a:t>2/28/17</a:t>
            </a:r>
          </a:p>
        </p:txBody>
      </p:sp>
    </p:spTree>
    <p:extLst>
      <p:ext uri="{BB962C8B-B14F-4D97-AF65-F5344CB8AC3E}">
        <p14:creationId xmlns:p14="http://schemas.microsoft.com/office/powerpoint/2010/main" val="2677187860"/>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924800" cy="1432561"/>
          </a:xfrm>
        </p:spPr>
        <p:txBody>
          <a:bodyPr>
            <a:normAutofit/>
          </a:bodyPr>
          <a:lstStyle/>
          <a:p>
            <a:r>
              <a:rPr lang="en-US" sz="4000" spc="600" dirty="0"/>
              <a:t>Our Aiken County Schools are Succeeding!</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6" name="TextBox 5"/>
          <p:cNvSpPr txBox="1"/>
          <p:nvPr/>
        </p:nvSpPr>
        <p:spPr>
          <a:xfrm>
            <a:off x="0" y="6400800"/>
            <a:ext cx="9220200" cy="369332"/>
          </a:xfrm>
          <a:prstGeom prst="rect">
            <a:avLst/>
          </a:prstGeom>
          <a:noFill/>
        </p:spPr>
        <p:txBody>
          <a:bodyPr wrap="square" rtlCol="0">
            <a:spAutoFit/>
          </a:bodyPr>
          <a:lstStyle/>
          <a:p>
            <a:pPr algn="ctr">
              <a:lnSpc>
                <a:spcPct val="100000"/>
              </a:lnSpc>
            </a:pP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cap="small" dirty="0">
                <a:solidFill>
                  <a:schemeClr val="tx1">
                    <a:lumMod val="65000"/>
                    <a:lumOff val="35000"/>
                  </a:schemeClr>
                </a:solidFill>
              </a:rPr>
              <a:t>2/28/17</a:t>
            </a:r>
          </a:p>
        </p:txBody>
      </p:sp>
      <p:sp>
        <p:nvSpPr>
          <p:cNvPr id="4" name="Rectangle 3"/>
          <p:cNvSpPr/>
          <p:nvPr/>
        </p:nvSpPr>
        <p:spPr>
          <a:xfrm>
            <a:off x="990600" y="1964142"/>
            <a:ext cx="6172200" cy="2862322"/>
          </a:xfrm>
          <a:prstGeom prst="rect">
            <a:avLst/>
          </a:prstGeom>
        </p:spPr>
        <p:txBody>
          <a:bodyPr wrap="square">
            <a:spAutoFit/>
          </a:bodyPr>
          <a:lstStyle/>
          <a:p>
            <a:pPr algn="ctr">
              <a:defRPr/>
            </a:pPr>
            <a:r>
              <a:rPr lang="en-US" sz="6000" spc="600" dirty="0" smtClean="0">
                <a:solidFill>
                  <a:srgbClr val="0070C0"/>
                </a:solidFill>
              </a:rPr>
              <a:t>Community Day of Caring</a:t>
            </a:r>
          </a:p>
          <a:p>
            <a:pPr algn="ctr">
              <a:defRPr/>
            </a:pPr>
            <a:r>
              <a:rPr lang="en-US" sz="6000" spc="600" dirty="0" smtClean="0">
                <a:latin typeface="Arial" charset="0"/>
              </a:rPr>
              <a:t>3/1/17</a:t>
            </a:r>
            <a:endParaRPr lang="fr-CA" sz="2400" dirty="0">
              <a:latin typeface="Arial" charset="0"/>
            </a:endParaRPr>
          </a:p>
        </p:txBody>
      </p:sp>
      <p:pic>
        <p:nvPicPr>
          <p:cNvPr id="1027" name="Picture 3" descr="C:\Users\Keith\AppData\Local\Microsoft\Windows\INetCache\IE\DG19KJMN\hombres-300x225[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6046" y="3962400"/>
            <a:ext cx="2857500"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7316326"/>
      </p:ext>
    </p:extLst>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7642</TotalTime>
  <Words>946</Words>
  <Application>Microsoft Office PowerPoint</Application>
  <PresentationFormat>On-screen Show (4:3)</PresentationFormat>
  <Paragraphs>191</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Retrospect</vt:lpstr>
      <vt:lpstr>  Legislative Update</vt:lpstr>
      <vt:lpstr>House 2017-2018 Budget </vt:lpstr>
      <vt:lpstr>Road Repair Bill (H.3516) </vt:lpstr>
      <vt:lpstr>SCDE Fiscal Management of Districts (H.3221) </vt:lpstr>
      <vt:lpstr>Solar Eclipse (S.0338/H.3508) </vt:lpstr>
      <vt:lpstr>SC Education School Facilities Act (H.3343) </vt:lpstr>
      <vt:lpstr>Office of Freedom Of Information Act Review (H.3352) </vt:lpstr>
      <vt:lpstr>Appointed State Superintendent of Education (H.3036, S.0027, S.0137) </vt:lpstr>
      <vt:lpstr>Our Aiken County Schools are Succeeding! </vt:lpstr>
    </vt:vector>
  </TitlesOfParts>
  <Company>ACS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 STUDY –  2015-16 BUDGET</dc:title>
  <dc:creator>Tray Traxler</dc:creator>
  <cp:lastModifiedBy>Keith Liner</cp:lastModifiedBy>
  <cp:revision>385</cp:revision>
  <cp:lastPrinted>2017-02-27T02:22:29Z</cp:lastPrinted>
  <dcterms:created xsi:type="dcterms:W3CDTF">2015-01-14T14:07:42Z</dcterms:created>
  <dcterms:modified xsi:type="dcterms:W3CDTF">2017-02-27T02:22:35Z</dcterms:modified>
</cp:coreProperties>
</file>